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41"/>
  </p:notesMasterIdLst>
  <p:handoutMasterIdLst>
    <p:handoutMasterId r:id="rId142"/>
  </p:handoutMasterIdLst>
  <p:sldIdLst>
    <p:sldId id="549" r:id="rId2"/>
    <p:sldId id="1699" r:id="rId3"/>
    <p:sldId id="1783" r:id="rId4"/>
    <p:sldId id="1782" r:id="rId5"/>
    <p:sldId id="1703" r:id="rId6"/>
    <p:sldId id="1786" r:id="rId7"/>
    <p:sldId id="1705" r:id="rId8"/>
    <p:sldId id="1704" r:id="rId9"/>
    <p:sldId id="1745" r:id="rId10"/>
    <p:sldId id="1744" r:id="rId11"/>
    <p:sldId id="1747" r:id="rId12"/>
    <p:sldId id="1748" r:id="rId13"/>
    <p:sldId id="1751" r:id="rId14"/>
    <p:sldId id="1741" r:id="rId15"/>
    <p:sldId id="1743" r:id="rId16"/>
    <p:sldId id="1742" r:id="rId17"/>
    <p:sldId id="1752" r:id="rId18"/>
    <p:sldId id="1754" r:id="rId19"/>
    <p:sldId id="1712" r:id="rId20"/>
    <p:sldId id="1706" r:id="rId21"/>
    <p:sldId id="1707" r:id="rId22"/>
    <p:sldId id="1757" r:id="rId23"/>
    <p:sldId id="1755" r:id="rId24"/>
    <p:sldId id="1713" r:id="rId25"/>
    <p:sldId id="1715" r:id="rId26"/>
    <p:sldId id="1759" r:id="rId27"/>
    <p:sldId id="1714" r:id="rId28"/>
    <p:sldId id="1716" r:id="rId29"/>
    <p:sldId id="1717" r:id="rId30"/>
    <p:sldId id="1718" r:id="rId31"/>
    <p:sldId id="1761" r:id="rId32"/>
    <p:sldId id="1719" r:id="rId33"/>
    <p:sldId id="1720" r:id="rId34"/>
    <p:sldId id="1721" r:id="rId35"/>
    <p:sldId id="1765" r:id="rId36"/>
    <p:sldId id="1722" r:id="rId37"/>
    <p:sldId id="1746" r:id="rId38"/>
    <p:sldId id="1724" r:id="rId39"/>
    <p:sldId id="1708" r:id="rId40"/>
    <p:sldId id="1710" r:id="rId41"/>
    <p:sldId id="1709" r:id="rId42"/>
    <p:sldId id="1700" r:id="rId43"/>
    <p:sldId id="1701" r:id="rId44"/>
    <p:sldId id="1766" r:id="rId45"/>
    <p:sldId id="1692" r:id="rId46"/>
    <p:sldId id="1691" r:id="rId47"/>
    <p:sldId id="1690" r:id="rId48"/>
    <p:sldId id="1693" r:id="rId49"/>
    <p:sldId id="1694" r:id="rId50"/>
    <p:sldId id="1696" r:id="rId51"/>
    <p:sldId id="1697" r:id="rId52"/>
    <p:sldId id="1698" r:id="rId53"/>
    <p:sldId id="1695" r:id="rId54"/>
    <p:sldId id="1768" r:id="rId55"/>
    <p:sldId id="1725" r:id="rId56"/>
    <p:sldId id="1729" r:id="rId57"/>
    <p:sldId id="1730" r:id="rId58"/>
    <p:sldId id="1731" r:id="rId59"/>
    <p:sldId id="1728" r:id="rId60"/>
    <p:sldId id="1726" r:id="rId61"/>
    <p:sldId id="1727" r:id="rId62"/>
    <p:sldId id="1770" r:id="rId63"/>
    <p:sldId id="1771" r:id="rId64"/>
    <p:sldId id="1732" r:id="rId65"/>
    <p:sldId id="1733" r:id="rId66"/>
    <p:sldId id="1734" r:id="rId67"/>
    <p:sldId id="1735" r:id="rId68"/>
    <p:sldId id="1736" r:id="rId69"/>
    <p:sldId id="1662" r:id="rId70"/>
    <p:sldId id="1665" r:id="rId71"/>
    <p:sldId id="1666" r:id="rId72"/>
    <p:sldId id="1669" r:id="rId73"/>
    <p:sldId id="1670" r:id="rId74"/>
    <p:sldId id="1671" r:id="rId75"/>
    <p:sldId id="1672" r:id="rId76"/>
    <p:sldId id="1668" r:id="rId77"/>
    <p:sldId id="1667" r:id="rId78"/>
    <p:sldId id="1772" r:id="rId79"/>
    <p:sldId id="1773" r:id="rId80"/>
    <p:sldId id="1738" r:id="rId81"/>
    <p:sldId id="1775" r:id="rId82"/>
    <p:sldId id="1612" r:id="rId83"/>
    <p:sldId id="1613" r:id="rId84"/>
    <p:sldId id="1614" r:id="rId85"/>
    <p:sldId id="1617" r:id="rId86"/>
    <p:sldId id="1618" r:id="rId87"/>
    <p:sldId id="1621" r:id="rId88"/>
    <p:sldId id="1622" r:id="rId89"/>
    <p:sldId id="1619" r:id="rId90"/>
    <p:sldId id="1620" r:id="rId91"/>
    <p:sldId id="1623" r:id="rId92"/>
    <p:sldId id="1569" r:id="rId93"/>
    <p:sldId id="1624" r:id="rId94"/>
    <p:sldId id="1777" r:id="rId95"/>
    <p:sldId id="1633" r:id="rId96"/>
    <p:sldId id="1625" r:id="rId97"/>
    <p:sldId id="1630" r:id="rId98"/>
    <p:sldId id="1634" r:id="rId99"/>
    <p:sldId id="1627" r:id="rId100"/>
    <p:sldId id="1635" r:id="rId101"/>
    <p:sldId id="1628" r:id="rId102"/>
    <p:sldId id="1629" r:id="rId103"/>
    <p:sldId id="1778" r:id="rId104"/>
    <p:sldId id="1779" r:id="rId105"/>
    <p:sldId id="1632" r:id="rId106"/>
    <p:sldId id="1646" r:id="rId107"/>
    <p:sldId id="1664" r:id="rId108"/>
    <p:sldId id="1641" r:id="rId109"/>
    <p:sldId id="1651" r:id="rId110"/>
    <p:sldId id="1647" r:id="rId111"/>
    <p:sldId id="1652" r:id="rId112"/>
    <p:sldId id="1648" r:id="rId113"/>
    <p:sldId id="1653" r:id="rId114"/>
    <p:sldId id="1649" r:id="rId115"/>
    <p:sldId id="1655" r:id="rId116"/>
    <p:sldId id="1656" r:id="rId117"/>
    <p:sldId id="1657" r:id="rId118"/>
    <p:sldId id="1658" r:id="rId119"/>
    <p:sldId id="1659" r:id="rId120"/>
    <p:sldId id="1660" r:id="rId121"/>
    <p:sldId id="1654" r:id="rId122"/>
    <p:sldId id="1797" r:id="rId123"/>
    <p:sldId id="1799" r:id="rId124"/>
    <p:sldId id="1804" r:id="rId125"/>
    <p:sldId id="1800" r:id="rId126"/>
    <p:sldId id="1801" r:id="rId127"/>
    <p:sldId id="1802" r:id="rId128"/>
    <p:sldId id="1803" r:id="rId129"/>
    <p:sldId id="1661" r:id="rId130"/>
    <p:sldId id="1781" r:id="rId131"/>
    <p:sldId id="1663" r:id="rId132"/>
    <p:sldId id="1787" r:id="rId133"/>
    <p:sldId id="1788" r:id="rId134"/>
    <p:sldId id="1790" r:id="rId135"/>
    <p:sldId id="1791" r:id="rId136"/>
    <p:sldId id="1796" r:id="rId137"/>
    <p:sldId id="1792" r:id="rId138"/>
    <p:sldId id="1793" r:id="rId139"/>
    <p:sldId id="1795" r:id="rId140"/>
  </p:sldIdLst>
  <p:sldSz cx="9144000" cy="6858000" type="screen4x3"/>
  <p:notesSz cx="6934200" cy="9220200"/>
  <p:defaultTextStyle>
    <a:defPPr>
      <a:defRPr lang="en-US"/>
    </a:defPPr>
    <a:lvl1pPr algn="l" rtl="0" eaLnBrk="0" fontAlgn="base" hangingPunct="0">
      <a:spcBef>
        <a:spcPct val="0"/>
      </a:spcBef>
      <a:spcAft>
        <a:spcPct val="0"/>
      </a:spcAft>
      <a:defRPr sz="1200" b="1"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1200" b="1"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1200" b="1"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1200" b="1"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1200" b="1" kern="1200">
        <a:solidFill>
          <a:schemeClr val="tx1"/>
        </a:solidFill>
        <a:latin typeface="Times New Roman" pitchFamily="18" charset="0"/>
        <a:ea typeface="+mn-ea"/>
        <a:cs typeface="+mn-cs"/>
      </a:defRPr>
    </a:lvl5pPr>
    <a:lvl6pPr marL="2286000" algn="l" defTabSz="914400" rtl="0" eaLnBrk="1" latinLnBrk="0" hangingPunct="1">
      <a:defRPr sz="1200" b="1" kern="1200">
        <a:solidFill>
          <a:schemeClr val="tx1"/>
        </a:solidFill>
        <a:latin typeface="Times New Roman" pitchFamily="18" charset="0"/>
        <a:ea typeface="+mn-ea"/>
        <a:cs typeface="+mn-cs"/>
      </a:defRPr>
    </a:lvl6pPr>
    <a:lvl7pPr marL="2743200" algn="l" defTabSz="914400" rtl="0" eaLnBrk="1" latinLnBrk="0" hangingPunct="1">
      <a:defRPr sz="1200" b="1" kern="1200">
        <a:solidFill>
          <a:schemeClr val="tx1"/>
        </a:solidFill>
        <a:latin typeface="Times New Roman" pitchFamily="18" charset="0"/>
        <a:ea typeface="+mn-ea"/>
        <a:cs typeface="+mn-cs"/>
      </a:defRPr>
    </a:lvl7pPr>
    <a:lvl8pPr marL="3200400" algn="l" defTabSz="914400" rtl="0" eaLnBrk="1" latinLnBrk="0" hangingPunct="1">
      <a:defRPr sz="1200" b="1" kern="1200">
        <a:solidFill>
          <a:schemeClr val="tx1"/>
        </a:solidFill>
        <a:latin typeface="Times New Roman" pitchFamily="18" charset="0"/>
        <a:ea typeface="+mn-ea"/>
        <a:cs typeface="+mn-cs"/>
      </a:defRPr>
    </a:lvl8pPr>
    <a:lvl9pPr marL="3657600" algn="l" defTabSz="914400" rtl="0" eaLnBrk="1" latinLnBrk="0" hangingPunct="1">
      <a:defRPr sz="12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3845">
          <p15:clr>
            <a:srgbClr val="A4A3A4"/>
          </p15:clr>
        </p15:guide>
        <p15:guide id="2" pos="5759">
          <p15:clr>
            <a:srgbClr val="A4A3A4"/>
          </p15:clr>
        </p15:guide>
      </p15:sldGuideLst>
    </p:ext>
    <p:ext uri="{2D200454-40CA-4A62-9FC3-DE9A4176ACB9}">
      <p15:notesGuideLst xmlns:p15="http://schemas.microsoft.com/office/powerpoint/2012/main">
        <p15:guide id="1" orient="horz" pos="2903">
          <p15:clr>
            <a:srgbClr val="A4A3A4"/>
          </p15:clr>
        </p15:guide>
        <p15:guide id="2" pos="218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66FF33"/>
    <a:srgbClr val="FFFF66"/>
    <a:srgbClr val="0000FF"/>
    <a:srgbClr val="FFFF00"/>
    <a:srgbClr val="B31919"/>
    <a:srgbClr val="FF7C8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9960" autoAdjust="0"/>
    <p:restoredTop sz="94660" autoAdjust="0"/>
  </p:normalViewPr>
  <p:slideViewPr>
    <p:cSldViewPr snapToGrid="0">
      <p:cViewPr varScale="1">
        <p:scale>
          <a:sx n="107" d="100"/>
          <a:sy n="107" d="100"/>
        </p:scale>
        <p:origin x="1302" y="108"/>
      </p:cViewPr>
      <p:guideLst>
        <p:guide orient="horz" pos="3845"/>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p:scale>
          <a:sx n="100" d="100"/>
          <a:sy n="100" d="100"/>
        </p:scale>
        <p:origin x="-1572" y="-66"/>
      </p:cViewPr>
      <p:guideLst>
        <p:guide orient="horz" pos="2903"/>
        <p:guide pos="2184"/>
      </p:guideLst>
    </p:cSldViewPr>
  </p:notesViewPr>
  <p:gridSpacing cx="75895" cy="7589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notesMaster" Target="notesMasters/notesMaster1.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3005138"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t" anchorCtr="0" compatLnSpc="1">
            <a:prstTxWarp prst="textNoShape">
              <a:avLst/>
            </a:prstTxWarp>
          </a:bodyPr>
          <a:lstStyle>
            <a:lvl1pPr defTabSz="903288">
              <a:defRPr i="1">
                <a:effectLst/>
              </a:defRPr>
            </a:lvl1pPr>
          </a:lstStyle>
          <a:p>
            <a:pPr>
              <a:defRPr/>
            </a:pPr>
            <a:r>
              <a:rPr lang="en-US"/>
              <a:t>SIEMC Pro Tune Up</a:t>
            </a:r>
          </a:p>
        </p:txBody>
      </p:sp>
      <p:sp>
        <p:nvSpPr>
          <p:cNvPr id="21507" name="Rectangle 3"/>
          <p:cNvSpPr>
            <a:spLocks noGrp="1" noChangeArrowheads="1"/>
          </p:cNvSpPr>
          <p:nvPr>
            <p:ph type="dt" sz="quarter" idx="1"/>
          </p:nvPr>
        </p:nvSpPr>
        <p:spPr bwMode="auto">
          <a:xfrm>
            <a:off x="3929063" y="0"/>
            <a:ext cx="3005137"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t" anchorCtr="0" compatLnSpc="1">
            <a:prstTxWarp prst="textNoShape">
              <a:avLst/>
            </a:prstTxWarp>
          </a:bodyPr>
          <a:lstStyle>
            <a:lvl1pPr algn="r" defTabSz="903288">
              <a:defRPr b="0">
                <a:effectLst/>
              </a:defRPr>
            </a:lvl1pPr>
          </a:lstStyle>
          <a:p>
            <a:pPr>
              <a:defRPr/>
            </a:pPr>
            <a:r>
              <a:rPr lang="en-US"/>
              <a:t>3/2/2004</a:t>
            </a:r>
          </a:p>
        </p:txBody>
      </p:sp>
      <p:sp>
        <p:nvSpPr>
          <p:cNvPr id="21508" name="Rectangle 4"/>
          <p:cNvSpPr>
            <a:spLocks noGrp="1" noChangeArrowheads="1"/>
          </p:cNvSpPr>
          <p:nvPr>
            <p:ph type="ftr" sz="quarter" idx="2"/>
          </p:nvPr>
        </p:nvSpPr>
        <p:spPr bwMode="auto">
          <a:xfrm>
            <a:off x="0" y="8758238"/>
            <a:ext cx="300513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b" anchorCtr="0" compatLnSpc="1">
            <a:prstTxWarp prst="textNoShape">
              <a:avLst/>
            </a:prstTxWarp>
          </a:bodyPr>
          <a:lstStyle>
            <a:lvl1pPr defTabSz="903288">
              <a:defRPr i="1">
                <a:effectLst/>
              </a:defRPr>
            </a:lvl1pPr>
          </a:lstStyle>
          <a:p>
            <a:pPr>
              <a:defRPr/>
            </a:pPr>
            <a:r>
              <a:rPr lang="en-US"/>
              <a:t>Terry Fox &amp; Associates  www.siemc.com</a:t>
            </a:r>
          </a:p>
        </p:txBody>
      </p:sp>
      <p:sp>
        <p:nvSpPr>
          <p:cNvPr id="21509" name="Rectangle 5"/>
          <p:cNvSpPr>
            <a:spLocks noGrp="1" noChangeArrowheads="1"/>
          </p:cNvSpPr>
          <p:nvPr>
            <p:ph type="sldNum" sz="quarter" idx="3"/>
          </p:nvPr>
        </p:nvSpPr>
        <p:spPr bwMode="auto">
          <a:xfrm>
            <a:off x="3929063" y="8758238"/>
            <a:ext cx="30051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b" anchorCtr="0" compatLnSpc="1">
            <a:prstTxWarp prst="textNoShape">
              <a:avLst/>
            </a:prstTxWarp>
          </a:bodyPr>
          <a:lstStyle>
            <a:lvl1pPr algn="r" defTabSz="903288">
              <a:defRPr i="1">
                <a:effectLst/>
              </a:defRPr>
            </a:lvl1pPr>
          </a:lstStyle>
          <a:p>
            <a:pPr>
              <a:defRPr/>
            </a:pPr>
            <a:fld id="{FD2A1DE8-EE70-4995-BB65-FF8F2067097A}" type="slidenum">
              <a:rPr lang="en-US"/>
              <a:pPr>
                <a:defRPr/>
              </a:pPr>
              <a:t>‹#›</a:t>
            </a:fld>
            <a:endParaRPr lang="en-US"/>
          </a:p>
        </p:txBody>
      </p:sp>
    </p:spTree>
    <p:extLst>
      <p:ext uri="{BB962C8B-B14F-4D97-AF65-F5344CB8AC3E}">
        <p14:creationId xmlns:p14="http://schemas.microsoft.com/office/powerpoint/2010/main" val="9815256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005138"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t" anchorCtr="0" compatLnSpc="1">
            <a:prstTxWarp prst="textNoShape">
              <a:avLst/>
            </a:prstTxWarp>
          </a:bodyPr>
          <a:lstStyle>
            <a:lvl1pPr defTabSz="903288">
              <a:defRPr b="0">
                <a:effectLst/>
              </a:defRPr>
            </a:lvl1pPr>
          </a:lstStyle>
          <a:p>
            <a:pPr>
              <a:defRPr/>
            </a:pPr>
            <a:r>
              <a:rPr lang="en-US"/>
              <a:t>SIEMC Pro Tune Up</a:t>
            </a:r>
          </a:p>
        </p:txBody>
      </p:sp>
      <p:sp>
        <p:nvSpPr>
          <p:cNvPr id="6147" name="Rectangle 3"/>
          <p:cNvSpPr>
            <a:spLocks noGrp="1" noChangeArrowheads="1"/>
          </p:cNvSpPr>
          <p:nvPr>
            <p:ph type="dt" idx="1"/>
          </p:nvPr>
        </p:nvSpPr>
        <p:spPr bwMode="auto">
          <a:xfrm>
            <a:off x="3929063" y="0"/>
            <a:ext cx="3005137"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t" anchorCtr="0" compatLnSpc="1">
            <a:prstTxWarp prst="textNoShape">
              <a:avLst/>
            </a:prstTxWarp>
          </a:bodyPr>
          <a:lstStyle>
            <a:lvl1pPr algn="r" defTabSz="903288">
              <a:defRPr b="0">
                <a:effectLst/>
              </a:defRPr>
            </a:lvl1pPr>
          </a:lstStyle>
          <a:p>
            <a:pPr>
              <a:defRPr/>
            </a:pPr>
            <a:r>
              <a:rPr lang="en-US"/>
              <a:t>3/2/2004</a:t>
            </a:r>
          </a:p>
        </p:txBody>
      </p:sp>
      <p:sp>
        <p:nvSpPr>
          <p:cNvPr id="160772" name="Rectangle 4"/>
          <p:cNvSpPr>
            <a:spLocks noGrp="1" noRot="1" noChangeAspect="1" noChangeArrowheads="1" noTextEdit="1"/>
          </p:cNvSpPr>
          <p:nvPr>
            <p:ph type="sldImg" idx="2"/>
          </p:nvPr>
        </p:nvSpPr>
        <p:spPr bwMode="auto">
          <a:xfrm>
            <a:off x="1160463" y="690563"/>
            <a:ext cx="4614862" cy="34607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9" name="Rectangle 5"/>
          <p:cNvSpPr>
            <a:spLocks noGrp="1" noChangeArrowheads="1"/>
          </p:cNvSpPr>
          <p:nvPr>
            <p:ph type="body" sz="quarter" idx="3"/>
          </p:nvPr>
        </p:nvSpPr>
        <p:spPr bwMode="auto">
          <a:xfrm>
            <a:off x="923925" y="4381500"/>
            <a:ext cx="5086350" cy="414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758238"/>
            <a:ext cx="300513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b" anchorCtr="0" compatLnSpc="1">
            <a:prstTxWarp prst="textNoShape">
              <a:avLst/>
            </a:prstTxWarp>
          </a:bodyPr>
          <a:lstStyle>
            <a:lvl1pPr defTabSz="903288">
              <a:defRPr b="0">
                <a:effectLst/>
              </a:defRPr>
            </a:lvl1pPr>
          </a:lstStyle>
          <a:p>
            <a:pPr>
              <a:defRPr/>
            </a:pPr>
            <a:r>
              <a:rPr lang="en-US"/>
              <a:t>Terry Fox &amp; Associates  www.siemc.com</a:t>
            </a:r>
          </a:p>
        </p:txBody>
      </p:sp>
      <p:sp>
        <p:nvSpPr>
          <p:cNvPr id="6151" name="Rectangle 7"/>
          <p:cNvSpPr>
            <a:spLocks noGrp="1" noChangeArrowheads="1"/>
          </p:cNvSpPr>
          <p:nvPr>
            <p:ph type="sldNum" sz="quarter" idx="5"/>
          </p:nvPr>
        </p:nvSpPr>
        <p:spPr bwMode="auto">
          <a:xfrm>
            <a:off x="3929063" y="8758238"/>
            <a:ext cx="30051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73" tIns="45135" rIns="90273" bIns="45135" numCol="1" anchor="b" anchorCtr="0" compatLnSpc="1">
            <a:prstTxWarp prst="textNoShape">
              <a:avLst/>
            </a:prstTxWarp>
          </a:bodyPr>
          <a:lstStyle>
            <a:lvl1pPr algn="r" defTabSz="903288">
              <a:defRPr b="0">
                <a:effectLst/>
              </a:defRPr>
            </a:lvl1pPr>
          </a:lstStyle>
          <a:p>
            <a:pPr>
              <a:defRPr/>
            </a:pPr>
            <a:fld id="{630D1252-79D0-4CCD-9E33-E718545753C8}" type="slidenum">
              <a:rPr lang="en-US"/>
              <a:pPr>
                <a:defRPr/>
              </a:pPr>
              <a:t>‹#›</a:t>
            </a:fld>
            <a:endParaRPr lang="en-US"/>
          </a:p>
        </p:txBody>
      </p:sp>
    </p:spTree>
    <p:extLst>
      <p:ext uri="{BB962C8B-B14F-4D97-AF65-F5344CB8AC3E}">
        <p14:creationId xmlns:p14="http://schemas.microsoft.com/office/powerpoint/2010/main" val="1117247419"/>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SIEMC Pro Tune Up</a:t>
            </a:r>
          </a:p>
        </p:txBody>
      </p:sp>
      <p:sp>
        <p:nvSpPr>
          <p:cNvPr id="161795" name="Rectangle 3"/>
          <p:cNvSpPr>
            <a:spLocks noGrp="1" noChangeArrowheads="1"/>
          </p:cNvSpPr>
          <p:nvPr>
            <p:ph type="dt" sz="quarter" idx="1"/>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3/2/2004</a:t>
            </a:r>
          </a:p>
        </p:txBody>
      </p:sp>
      <p:sp>
        <p:nvSpPr>
          <p:cNvPr id="161796" name="Rectangle 6"/>
          <p:cNvSpPr>
            <a:spLocks noGrp="1" noChangeArrowheads="1"/>
          </p:cNvSpPr>
          <p:nvPr>
            <p:ph type="ftr" sz="quarter" idx="4"/>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Terry Fox &amp; Associates  www.siemc.com</a:t>
            </a:r>
          </a:p>
        </p:txBody>
      </p:sp>
      <p:sp>
        <p:nvSpPr>
          <p:cNvPr id="161797" name="Rectangle 7"/>
          <p:cNvSpPr>
            <a:spLocks noGrp="1" noChangeArrowheads="1"/>
          </p:cNvSpPr>
          <p:nvPr>
            <p:ph type="sldNum" sz="quarter" idx="5"/>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fld id="{7FD678B1-E7EC-4653-8B71-9A251F300BA0}" type="slidenum">
              <a:rPr lang="en-US" b="0" smtClean="0"/>
              <a:pPr/>
              <a:t>1</a:t>
            </a:fld>
            <a:endParaRPr lang="en-US" b="0"/>
          </a:p>
        </p:txBody>
      </p:sp>
      <p:sp>
        <p:nvSpPr>
          <p:cNvPr id="161798" name="Rectangle 2"/>
          <p:cNvSpPr>
            <a:spLocks noGrp="1" noRot="1" noChangeAspect="1" noChangeArrowheads="1" noTextEdit="1"/>
          </p:cNvSpPr>
          <p:nvPr>
            <p:ph type="sldImg"/>
          </p:nvPr>
        </p:nvSpPr>
        <p:spPr>
          <a:ln/>
        </p:spPr>
      </p:sp>
      <p:sp>
        <p:nvSpPr>
          <p:cNvPr id="161799" name="Rectangle 3"/>
          <p:cNvSpPr>
            <a:spLocks noGrp="1" noChangeArrowheads="1"/>
          </p:cNvSpPr>
          <p:nvPr>
            <p:ph type="body" idx="1"/>
          </p:nvPr>
        </p:nvSpPr>
        <p:spPr>
          <a:noFill/>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hdr" sz="quarter"/>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0328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SIEMC Pro Tune Up</a:t>
            </a:r>
          </a:p>
        </p:txBody>
      </p:sp>
      <p:sp>
        <p:nvSpPr>
          <p:cNvPr id="180227" name="Rectangle 3"/>
          <p:cNvSpPr>
            <a:spLocks noGrp="1" noChangeArrowheads="1"/>
          </p:cNvSpPr>
          <p:nvPr>
            <p:ph type="dt" sz="quarter" idx="1"/>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pPr marL="0" marR="0" lvl="0" indent="0" algn="r" defTabSz="90328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3/2/2004</a:t>
            </a:r>
          </a:p>
        </p:txBody>
      </p:sp>
      <p:sp>
        <p:nvSpPr>
          <p:cNvPr id="180228" name="Rectangle 6"/>
          <p:cNvSpPr>
            <a:spLocks noGrp="1" noChangeArrowheads="1"/>
          </p:cNvSpPr>
          <p:nvPr>
            <p:ph type="ftr" sz="quarter" idx="4"/>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0328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Terry Fox &amp; Associates  www.siemc.com</a:t>
            </a:r>
          </a:p>
        </p:txBody>
      </p:sp>
      <p:sp>
        <p:nvSpPr>
          <p:cNvPr id="180229" name="Rectangle 7"/>
          <p:cNvSpPr>
            <a:spLocks noGrp="1" noChangeArrowheads="1"/>
          </p:cNvSpPr>
          <p:nvPr>
            <p:ph type="sldNum" sz="quarter" idx="5"/>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pPr marL="0" marR="0" lvl="0" indent="0" algn="r" defTabSz="903288" rtl="0" eaLnBrk="0" fontAlgn="base" latinLnBrk="0" hangingPunct="0">
              <a:lnSpc>
                <a:spcPct val="100000"/>
              </a:lnSpc>
              <a:spcBef>
                <a:spcPct val="0"/>
              </a:spcBef>
              <a:spcAft>
                <a:spcPct val="0"/>
              </a:spcAft>
              <a:buClrTx/>
              <a:buSzTx/>
              <a:buFontTx/>
              <a:buNone/>
              <a:tabLst/>
              <a:defRPr/>
            </a:pPr>
            <a:fld id="{31302190-E1EC-4571-BDCF-4C9624274797}"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03288"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80230" name="Rectangle 2"/>
          <p:cNvSpPr>
            <a:spLocks noGrp="1" noRot="1" noChangeAspect="1" noChangeArrowheads="1" noTextEdit="1"/>
          </p:cNvSpPr>
          <p:nvPr>
            <p:ph type="sldImg"/>
          </p:nvPr>
        </p:nvSpPr>
        <p:spPr>
          <a:ln/>
        </p:spPr>
      </p:sp>
      <p:sp>
        <p:nvSpPr>
          <p:cNvPr id="180231"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4254557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hdr" sz="quarter"/>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SIEMC Pro Tune Up</a:t>
            </a:r>
          </a:p>
        </p:txBody>
      </p:sp>
      <p:sp>
        <p:nvSpPr>
          <p:cNvPr id="195587" name="Rectangle 3"/>
          <p:cNvSpPr>
            <a:spLocks noGrp="1" noChangeArrowheads="1"/>
          </p:cNvSpPr>
          <p:nvPr>
            <p:ph type="dt" sz="quarter" idx="1"/>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3/2/2004</a:t>
            </a:r>
          </a:p>
        </p:txBody>
      </p:sp>
      <p:sp>
        <p:nvSpPr>
          <p:cNvPr id="195588" name="Rectangle 6"/>
          <p:cNvSpPr>
            <a:spLocks noGrp="1" noChangeArrowheads="1"/>
          </p:cNvSpPr>
          <p:nvPr>
            <p:ph type="ftr" sz="quarter" idx="4"/>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Terry Fox &amp; Associates  www.siemc.com</a:t>
            </a:r>
          </a:p>
        </p:txBody>
      </p:sp>
      <p:sp>
        <p:nvSpPr>
          <p:cNvPr id="195589" name="Rectangle 7"/>
          <p:cNvSpPr>
            <a:spLocks noGrp="1" noChangeArrowheads="1"/>
          </p:cNvSpPr>
          <p:nvPr>
            <p:ph type="sldNum" sz="quarter" idx="5"/>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fld id="{B292AF80-96D8-4682-8FAA-26D0F69A92C3}" type="slidenum">
              <a:rPr lang="en-US" b="0" smtClean="0"/>
              <a:pPr/>
              <a:t>5</a:t>
            </a:fld>
            <a:endParaRPr lang="en-US" b="0"/>
          </a:p>
        </p:txBody>
      </p:sp>
      <p:sp>
        <p:nvSpPr>
          <p:cNvPr id="195590" name="Rectangle 2"/>
          <p:cNvSpPr>
            <a:spLocks noGrp="1" noRot="1" noChangeAspect="1" noChangeArrowheads="1" noTextEdit="1"/>
          </p:cNvSpPr>
          <p:nvPr>
            <p:ph type="sldImg"/>
          </p:nvPr>
        </p:nvSpPr>
        <p:spPr>
          <a:ln/>
        </p:spPr>
      </p:sp>
      <p:sp>
        <p:nvSpPr>
          <p:cNvPr id="195591"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535471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SIEMC Pro Tune Up</a:t>
            </a:r>
          </a:p>
        </p:txBody>
      </p:sp>
      <p:sp>
        <p:nvSpPr>
          <p:cNvPr id="161795" name="Rectangle 3"/>
          <p:cNvSpPr>
            <a:spLocks noGrp="1" noChangeArrowheads="1"/>
          </p:cNvSpPr>
          <p:nvPr>
            <p:ph type="dt" sz="quarter" idx="1"/>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3/2/2004</a:t>
            </a:r>
          </a:p>
        </p:txBody>
      </p:sp>
      <p:sp>
        <p:nvSpPr>
          <p:cNvPr id="161796" name="Rectangle 6"/>
          <p:cNvSpPr>
            <a:spLocks noGrp="1" noChangeArrowheads="1"/>
          </p:cNvSpPr>
          <p:nvPr>
            <p:ph type="ftr" sz="quarter" idx="4"/>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Terry Fox &amp; Associates  www.siemc.com</a:t>
            </a:r>
          </a:p>
        </p:txBody>
      </p:sp>
      <p:sp>
        <p:nvSpPr>
          <p:cNvPr id="161797" name="Rectangle 7"/>
          <p:cNvSpPr>
            <a:spLocks noGrp="1" noChangeArrowheads="1"/>
          </p:cNvSpPr>
          <p:nvPr>
            <p:ph type="sldNum" sz="quarter" idx="5"/>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fld id="{7FD678B1-E7EC-4653-8B71-9A251F300BA0}" type="slidenum">
              <a:rPr lang="en-US" b="0" smtClean="0"/>
              <a:pPr/>
              <a:t>105</a:t>
            </a:fld>
            <a:endParaRPr lang="en-US" b="0"/>
          </a:p>
        </p:txBody>
      </p:sp>
      <p:sp>
        <p:nvSpPr>
          <p:cNvPr id="161798" name="Rectangle 2"/>
          <p:cNvSpPr>
            <a:spLocks noGrp="1" noRot="1" noChangeAspect="1" noChangeArrowheads="1" noTextEdit="1"/>
          </p:cNvSpPr>
          <p:nvPr>
            <p:ph type="sldImg"/>
          </p:nvPr>
        </p:nvSpPr>
        <p:spPr>
          <a:ln/>
        </p:spPr>
      </p:sp>
      <p:sp>
        <p:nvSpPr>
          <p:cNvPr id="161799"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537955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SIEMC Pro Tune Up</a:t>
            </a:r>
          </a:p>
        </p:txBody>
      </p:sp>
      <p:sp>
        <p:nvSpPr>
          <p:cNvPr id="161795" name="Rectangle 3"/>
          <p:cNvSpPr>
            <a:spLocks noGrp="1" noChangeArrowheads="1"/>
          </p:cNvSpPr>
          <p:nvPr>
            <p:ph type="dt" sz="quarter" idx="1"/>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3/2/2004</a:t>
            </a:r>
          </a:p>
        </p:txBody>
      </p:sp>
      <p:sp>
        <p:nvSpPr>
          <p:cNvPr id="161796" name="Rectangle 6"/>
          <p:cNvSpPr>
            <a:spLocks noGrp="1" noChangeArrowheads="1"/>
          </p:cNvSpPr>
          <p:nvPr>
            <p:ph type="ftr" sz="quarter" idx="4"/>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r>
              <a:rPr lang="en-US" b="0"/>
              <a:t>Terry Fox &amp; Associates  www.siemc.com</a:t>
            </a:r>
          </a:p>
        </p:txBody>
      </p:sp>
      <p:sp>
        <p:nvSpPr>
          <p:cNvPr id="161797" name="Rectangle 7"/>
          <p:cNvSpPr>
            <a:spLocks noGrp="1" noChangeArrowheads="1"/>
          </p:cNvSpPr>
          <p:nvPr>
            <p:ph type="sldNum" sz="quarter" idx="5"/>
          </p:nvPr>
        </p:nvSpPr>
        <p:spPr>
          <a:noFill/>
        </p:spPr>
        <p:txBody>
          <a:bodyPr/>
          <a:lstStyle>
            <a:lvl1pPr defTabSz="903288">
              <a:defRPr sz="1200" b="1">
                <a:solidFill>
                  <a:schemeClr val="tx1"/>
                </a:solidFill>
                <a:latin typeface="Times New Roman" pitchFamily="18" charset="0"/>
              </a:defRPr>
            </a:lvl1pPr>
            <a:lvl2pPr marL="742950" indent="-285750" defTabSz="903288">
              <a:defRPr sz="1200" b="1">
                <a:solidFill>
                  <a:schemeClr val="tx1"/>
                </a:solidFill>
                <a:latin typeface="Times New Roman" pitchFamily="18" charset="0"/>
              </a:defRPr>
            </a:lvl2pPr>
            <a:lvl3pPr marL="1143000" indent="-228600" defTabSz="903288">
              <a:defRPr sz="1200" b="1">
                <a:solidFill>
                  <a:schemeClr val="tx1"/>
                </a:solidFill>
                <a:latin typeface="Times New Roman" pitchFamily="18" charset="0"/>
              </a:defRPr>
            </a:lvl3pPr>
            <a:lvl4pPr marL="1600200" indent="-228600" defTabSz="903288">
              <a:defRPr sz="1200" b="1">
                <a:solidFill>
                  <a:schemeClr val="tx1"/>
                </a:solidFill>
                <a:latin typeface="Times New Roman" pitchFamily="18" charset="0"/>
              </a:defRPr>
            </a:lvl4pPr>
            <a:lvl5pPr marL="2057400" indent="-228600" defTabSz="903288">
              <a:defRPr sz="1200" b="1">
                <a:solidFill>
                  <a:schemeClr val="tx1"/>
                </a:solidFill>
                <a:latin typeface="Times New Roman" pitchFamily="18" charset="0"/>
              </a:defRPr>
            </a:lvl5pPr>
            <a:lvl6pPr marL="2514600" indent="-228600" defTabSz="903288" eaLnBrk="0" fontAlgn="base" hangingPunct="0">
              <a:spcBef>
                <a:spcPct val="0"/>
              </a:spcBef>
              <a:spcAft>
                <a:spcPct val="0"/>
              </a:spcAft>
              <a:defRPr sz="1200" b="1">
                <a:solidFill>
                  <a:schemeClr val="tx1"/>
                </a:solidFill>
                <a:latin typeface="Times New Roman" pitchFamily="18" charset="0"/>
              </a:defRPr>
            </a:lvl6pPr>
            <a:lvl7pPr marL="2971800" indent="-228600" defTabSz="903288" eaLnBrk="0" fontAlgn="base" hangingPunct="0">
              <a:spcBef>
                <a:spcPct val="0"/>
              </a:spcBef>
              <a:spcAft>
                <a:spcPct val="0"/>
              </a:spcAft>
              <a:defRPr sz="1200" b="1">
                <a:solidFill>
                  <a:schemeClr val="tx1"/>
                </a:solidFill>
                <a:latin typeface="Times New Roman" pitchFamily="18" charset="0"/>
              </a:defRPr>
            </a:lvl7pPr>
            <a:lvl8pPr marL="3429000" indent="-228600" defTabSz="903288" eaLnBrk="0" fontAlgn="base" hangingPunct="0">
              <a:spcBef>
                <a:spcPct val="0"/>
              </a:spcBef>
              <a:spcAft>
                <a:spcPct val="0"/>
              </a:spcAft>
              <a:defRPr sz="1200" b="1">
                <a:solidFill>
                  <a:schemeClr val="tx1"/>
                </a:solidFill>
                <a:latin typeface="Times New Roman" pitchFamily="18" charset="0"/>
              </a:defRPr>
            </a:lvl8pPr>
            <a:lvl9pPr marL="3886200" indent="-228600" defTabSz="903288" eaLnBrk="0" fontAlgn="base" hangingPunct="0">
              <a:spcBef>
                <a:spcPct val="0"/>
              </a:spcBef>
              <a:spcAft>
                <a:spcPct val="0"/>
              </a:spcAft>
              <a:defRPr sz="1200" b="1">
                <a:solidFill>
                  <a:schemeClr val="tx1"/>
                </a:solidFill>
                <a:latin typeface="Times New Roman" pitchFamily="18" charset="0"/>
              </a:defRPr>
            </a:lvl9pPr>
          </a:lstStyle>
          <a:p>
            <a:fld id="{7FD678B1-E7EC-4653-8B71-9A251F300BA0}" type="slidenum">
              <a:rPr lang="en-US" b="0" smtClean="0"/>
              <a:pPr/>
              <a:t>129</a:t>
            </a:fld>
            <a:endParaRPr lang="en-US" b="0"/>
          </a:p>
        </p:txBody>
      </p:sp>
      <p:sp>
        <p:nvSpPr>
          <p:cNvPr id="161798" name="Rectangle 2"/>
          <p:cNvSpPr>
            <a:spLocks noGrp="1" noRot="1" noChangeAspect="1" noChangeArrowheads="1" noTextEdit="1"/>
          </p:cNvSpPr>
          <p:nvPr>
            <p:ph type="sldImg"/>
          </p:nvPr>
        </p:nvSpPr>
        <p:spPr>
          <a:ln/>
        </p:spPr>
      </p:sp>
      <p:sp>
        <p:nvSpPr>
          <p:cNvPr id="161799"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77005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solidFill>
        <a:effectLst/>
      </p:bgPr>
    </p:bg>
    <p:spTree>
      <p:nvGrpSpPr>
        <p:cNvPr id="1" name=""/>
        <p:cNvGrpSpPr/>
        <p:nvPr/>
      </p:nvGrpSpPr>
      <p:grpSpPr>
        <a:xfrm>
          <a:off x="0" y="0"/>
          <a:ext cx="0" cy="0"/>
          <a:chOff x="0" y="0"/>
          <a:chExt cx="0" cy="0"/>
        </a:xfrm>
      </p:grpSpPr>
      <p:pic>
        <p:nvPicPr>
          <p:cNvPr id="4" name="Picture 15" descr="Title P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152400" y="152400"/>
            <a:ext cx="8763000" cy="1676400"/>
          </a:xfrm>
        </p:spPr>
        <p:txBody>
          <a:bodyPr anchor="t"/>
          <a:lstStyle>
            <a:lvl1pPr algn="l">
              <a:defRPr sz="3800" b="0">
                <a:solidFill>
                  <a:schemeClr val="bg1"/>
                </a:solidFill>
                <a:latin typeface="Arial Black" pitchFamily="34" charset="0"/>
              </a:defRPr>
            </a:lvl1pPr>
          </a:lstStyle>
          <a:p>
            <a:pPr lvl="0"/>
            <a:r>
              <a:rPr lang="en-US" noProof="0"/>
              <a:t>Terry Fox &amp; Associates</a:t>
            </a:r>
            <a:br>
              <a:rPr lang="en-US" noProof="0"/>
            </a:br>
            <a:r>
              <a:rPr lang="en-US" noProof="0"/>
              <a:t>SIEMC Pro Tune Up 2007</a:t>
            </a:r>
          </a:p>
        </p:txBody>
      </p:sp>
      <p:sp>
        <p:nvSpPr>
          <p:cNvPr id="4099" name="Rectangle 3"/>
          <p:cNvSpPr>
            <a:spLocks noGrp="1" noChangeArrowheads="1"/>
          </p:cNvSpPr>
          <p:nvPr>
            <p:ph type="subTitle" idx="1"/>
          </p:nvPr>
        </p:nvSpPr>
        <p:spPr>
          <a:xfrm>
            <a:off x="228600" y="1981200"/>
            <a:ext cx="3733800" cy="1066800"/>
          </a:xfrm>
        </p:spPr>
        <p:txBody>
          <a:bodyPr/>
          <a:lstStyle>
            <a:lvl1pPr marL="0" indent="0">
              <a:buFont typeface="Wingdings" pitchFamily="2" charset="2"/>
              <a:buNone/>
              <a:defRPr sz="2400" b="0">
                <a:solidFill>
                  <a:schemeClr val="bg1"/>
                </a:solidFill>
                <a:latin typeface="Arial Black" pitchFamily="34" charset="0"/>
              </a:defRPr>
            </a:lvl1pPr>
          </a:lstStyle>
          <a:p>
            <a:pPr lvl="0"/>
            <a:endParaRPr lang="en-US" noProof="0"/>
          </a:p>
        </p:txBody>
      </p:sp>
    </p:spTree>
    <p:extLst>
      <p:ext uri="{BB962C8B-B14F-4D97-AF65-F5344CB8AC3E}">
        <p14:creationId xmlns:p14="http://schemas.microsoft.com/office/powerpoint/2010/main" val="294738283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9"/>
          <p:cNvSpPr>
            <a:spLocks noGrp="1" noChangeArrowheads="1"/>
          </p:cNvSpPr>
          <p:nvPr>
            <p:ph type="sldNum" sz="quarter" idx="10"/>
          </p:nvPr>
        </p:nvSpPr>
        <p:spPr>
          <a:ln/>
        </p:spPr>
        <p:txBody>
          <a:bodyPr/>
          <a:lstStyle>
            <a:lvl1pPr>
              <a:defRPr/>
            </a:lvl1pPr>
          </a:lstStyle>
          <a:p>
            <a:pPr>
              <a:defRPr/>
            </a:pPr>
            <a:fld id="{5AE45EC0-2CEF-437B-87FA-4173FB1FA5C6}" type="slidenum">
              <a:rPr lang="en-US"/>
              <a:pPr>
                <a:defRPr/>
              </a:pPr>
              <a:t>‹#›</a:t>
            </a:fld>
            <a:endParaRPr lang="en-US"/>
          </a:p>
        </p:txBody>
      </p:sp>
    </p:spTree>
    <p:extLst>
      <p:ext uri="{BB962C8B-B14F-4D97-AF65-F5344CB8AC3E}">
        <p14:creationId xmlns:p14="http://schemas.microsoft.com/office/powerpoint/2010/main" val="290219205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52400"/>
            <a:ext cx="21907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4198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9"/>
          <p:cNvSpPr>
            <a:spLocks noGrp="1" noChangeArrowheads="1"/>
          </p:cNvSpPr>
          <p:nvPr>
            <p:ph type="sldNum" sz="quarter" idx="10"/>
          </p:nvPr>
        </p:nvSpPr>
        <p:spPr>
          <a:ln/>
        </p:spPr>
        <p:txBody>
          <a:bodyPr/>
          <a:lstStyle>
            <a:lvl1pPr>
              <a:defRPr/>
            </a:lvl1pPr>
          </a:lstStyle>
          <a:p>
            <a:pPr>
              <a:defRPr/>
            </a:pPr>
            <a:fld id="{7E66A2F9-D832-4263-A726-E0969F8BE536}" type="slidenum">
              <a:rPr lang="en-US"/>
              <a:pPr>
                <a:defRPr/>
              </a:pPr>
              <a:t>‹#›</a:t>
            </a:fld>
            <a:endParaRPr lang="en-US"/>
          </a:p>
        </p:txBody>
      </p:sp>
    </p:spTree>
    <p:extLst>
      <p:ext uri="{BB962C8B-B14F-4D97-AF65-F5344CB8AC3E}">
        <p14:creationId xmlns:p14="http://schemas.microsoft.com/office/powerpoint/2010/main" val="162094857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914400"/>
          </a:xfrm>
        </p:spPr>
        <p:txBody>
          <a:bodyPr/>
          <a:lstStyle/>
          <a:p>
            <a:r>
              <a:rPr lang="en-US"/>
              <a:t>Click to edit Master title style</a:t>
            </a:r>
          </a:p>
        </p:txBody>
      </p:sp>
      <p:sp>
        <p:nvSpPr>
          <p:cNvPr id="3" name="Text Placeholder 2"/>
          <p:cNvSpPr>
            <a:spLocks noGrp="1"/>
          </p:cNvSpPr>
          <p:nvPr>
            <p:ph type="body" sz="half" idx="1"/>
          </p:nvPr>
        </p:nvSpPr>
        <p:spPr>
          <a:xfrm>
            <a:off x="609600" y="1447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0" y="1447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p:cNvSpPr>
            <a:spLocks noGrp="1" noChangeArrowheads="1"/>
          </p:cNvSpPr>
          <p:nvPr>
            <p:ph type="sldNum" sz="quarter" idx="10"/>
          </p:nvPr>
        </p:nvSpPr>
        <p:spPr>
          <a:ln/>
        </p:spPr>
        <p:txBody>
          <a:bodyPr/>
          <a:lstStyle>
            <a:lvl1pPr>
              <a:defRPr/>
            </a:lvl1pPr>
          </a:lstStyle>
          <a:p>
            <a:pPr>
              <a:defRPr/>
            </a:pPr>
            <a:fld id="{4DB1D275-04D2-4181-9D3E-56AF2F4CB203}" type="slidenum">
              <a:rPr lang="en-US"/>
              <a:pPr>
                <a:defRPr/>
              </a:pPr>
              <a:t>‹#›</a:t>
            </a:fld>
            <a:endParaRPr lang="en-US"/>
          </a:p>
        </p:txBody>
      </p:sp>
    </p:spTree>
    <p:extLst>
      <p:ext uri="{BB962C8B-B14F-4D97-AF65-F5344CB8AC3E}">
        <p14:creationId xmlns:p14="http://schemas.microsoft.com/office/powerpoint/2010/main" val="122142259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914400"/>
          </a:xfrm>
        </p:spPr>
        <p:txBody>
          <a:bodyPr/>
          <a:lstStyle/>
          <a:p>
            <a:r>
              <a:rPr lang="en-US"/>
              <a:t>Click to edit Master title style</a:t>
            </a:r>
          </a:p>
        </p:txBody>
      </p:sp>
      <p:sp>
        <p:nvSpPr>
          <p:cNvPr id="3" name="Text Placeholder 2"/>
          <p:cNvSpPr>
            <a:spLocks noGrp="1"/>
          </p:cNvSpPr>
          <p:nvPr>
            <p:ph type="body" sz="half" idx="1"/>
          </p:nvPr>
        </p:nvSpPr>
        <p:spPr>
          <a:xfrm>
            <a:off x="609600" y="1447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0" y="1447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0" y="35814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39"/>
          <p:cNvSpPr>
            <a:spLocks noGrp="1" noChangeArrowheads="1"/>
          </p:cNvSpPr>
          <p:nvPr>
            <p:ph type="sldNum" sz="quarter" idx="10"/>
          </p:nvPr>
        </p:nvSpPr>
        <p:spPr>
          <a:ln/>
        </p:spPr>
        <p:txBody>
          <a:bodyPr/>
          <a:lstStyle>
            <a:lvl1pPr>
              <a:defRPr/>
            </a:lvl1pPr>
          </a:lstStyle>
          <a:p>
            <a:pPr>
              <a:defRPr/>
            </a:pPr>
            <a:fld id="{4AFF53AC-63A1-454A-B586-C45BCFDA02B2}" type="slidenum">
              <a:rPr lang="en-US"/>
              <a:pPr>
                <a:defRPr/>
              </a:pPr>
              <a:t>‹#›</a:t>
            </a:fld>
            <a:endParaRPr lang="en-US"/>
          </a:p>
        </p:txBody>
      </p:sp>
    </p:spTree>
    <p:extLst>
      <p:ext uri="{BB962C8B-B14F-4D97-AF65-F5344CB8AC3E}">
        <p14:creationId xmlns:p14="http://schemas.microsoft.com/office/powerpoint/2010/main" val="276973454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914400"/>
          </a:xfrm>
        </p:spPr>
        <p:txBody>
          <a:bodyPr/>
          <a:lstStyle/>
          <a:p>
            <a:r>
              <a:rPr lang="en-US"/>
              <a:t>Click to edit Master title style</a:t>
            </a:r>
          </a:p>
        </p:txBody>
      </p:sp>
      <p:sp>
        <p:nvSpPr>
          <p:cNvPr id="3" name="Content Placeholder 2"/>
          <p:cNvSpPr>
            <a:spLocks noGrp="1"/>
          </p:cNvSpPr>
          <p:nvPr>
            <p:ph sz="half" idx="1"/>
          </p:nvPr>
        </p:nvSpPr>
        <p:spPr>
          <a:xfrm>
            <a:off x="609600" y="1447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0" y="1447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0" y="35814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39"/>
          <p:cNvSpPr>
            <a:spLocks noGrp="1" noChangeArrowheads="1"/>
          </p:cNvSpPr>
          <p:nvPr>
            <p:ph type="sldNum" sz="quarter" idx="10"/>
          </p:nvPr>
        </p:nvSpPr>
        <p:spPr>
          <a:ln/>
        </p:spPr>
        <p:txBody>
          <a:bodyPr/>
          <a:lstStyle>
            <a:lvl1pPr>
              <a:defRPr/>
            </a:lvl1pPr>
          </a:lstStyle>
          <a:p>
            <a:pPr>
              <a:defRPr/>
            </a:pPr>
            <a:fld id="{D9E74B58-5DBE-4319-B2C1-FE47A33A3DD7}" type="slidenum">
              <a:rPr lang="en-US"/>
              <a:pPr>
                <a:defRPr/>
              </a:pPr>
              <a:t>‹#›</a:t>
            </a:fld>
            <a:endParaRPr lang="en-US"/>
          </a:p>
        </p:txBody>
      </p:sp>
    </p:spTree>
    <p:extLst>
      <p:ext uri="{BB962C8B-B14F-4D97-AF65-F5344CB8AC3E}">
        <p14:creationId xmlns:p14="http://schemas.microsoft.com/office/powerpoint/2010/main" val="133855887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8600" y="152400"/>
            <a:ext cx="87630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39"/>
          <p:cNvSpPr>
            <a:spLocks noGrp="1" noChangeArrowheads="1"/>
          </p:cNvSpPr>
          <p:nvPr>
            <p:ph type="sldNum" sz="quarter" idx="10"/>
          </p:nvPr>
        </p:nvSpPr>
        <p:spPr>
          <a:ln/>
        </p:spPr>
        <p:txBody>
          <a:bodyPr/>
          <a:lstStyle>
            <a:lvl1pPr>
              <a:defRPr/>
            </a:lvl1pPr>
          </a:lstStyle>
          <a:p>
            <a:pPr>
              <a:defRPr/>
            </a:pPr>
            <a:fld id="{7E6E7E1A-E7E3-431F-88B4-48328B54F0D1}" type="slidenum">
              <a:rPr lang="en-US"/>
              <a:pPr>
                <a:defRPr/>
              </a:pPr>
              <a:t>‹#›</a:t>
            </a:fld>
            <a:endParaRPr lang="en-US"/>
          </a:p>
        </p:txBody>
      </p:sp>
    </p:spTree>
    <p:extLst>
      <p:ext uri="{BB962C8B-B14F-4D97-AF65-F5344CB8AC3E}">
        <p14:creationId xmlns:p14="http://schemas.microsoft.com/office/powerpoint/2010/main" val="309111072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8600" y="152400"/>
            <a:ext cx="8763000" cy="914400"/>
          </a:xfrm>
        </p:spPr>
        <p:txBody>
          <a:bodyPr/>
          <a:lstStyle/>
          <a:p>
            <a:r>
              <a:rPr lang="en-US"/>
              <a:t>Click to edit Master title style</a:t>
            </a:r>
          </a:p>
        </p:txBody>
      </p:sp>
      <p:sp>
        <p:nvSpPr>
          <p:cNvPr id="3" name="Content Placeholder 2"/>
          <p:cNvSpPr>
            <a:spLocks noGrp="1"/>
          </p:cNvSpPr>
          <p:nvPr>
            <p:ph sz="quarter" idx="1"/>
          </p:nvPr>
        </p:nvSpPr>
        <p:spPr>
          <a:xfrm>
            <a:off x="609600" y="1447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0" y="1447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5814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572000" y="35814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9"/>
          <p:cNvSpPr>
            <a:spLocks noGrp="1" noChangeArrowheads="1"/>
          </p:cNvSpPr>
          <p:nvPr>
            <p:ph type="sldNum" sz="quarter" idx="10"/>
          </p:nvPr>
        </p:nvSpPr>
        <p:spPr>
          <a:ln/>
        </p:spPr>
        <p:txBody>
          <a:bodyPr/>
          <a:lstStyle>
            <a:lvl1pPr>
              <a:defRPr/>
            </a:lvl1pPr>
          </a:lstStyle>
          <a:p>
            <a:pPr>
              <a:defRPr/>
            </a:pPr>
            <a:fld id="{7B0ECC7D-2B05-434B-B9CD-AA487688EB94}" type="slidenum">
              <a:rPr lang="en-US"/>
              <a:pPr>
                <a:defRPr/>
              </a:pPr>
              <a:t>‹#›</a:t>
            </a:fld>
            <a:endParaRPr lang="en-US"/>
          </a:p>
        </p:txBody>
      </p:sp>
    </p:spTree>
    <p:extLst>
      <p:ext uri="{BB962C8B-B14F-4D97-AF65-F5344CB8AC3E}">
        <p14:creationId xmlns:p14="http://schemas.microsoft.com/office/powerpoint/2010/main" val="365369504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914400"/>
          </a:xfrm>
        </p:spPr>
        <p:txBody>
          <a:bodyPr/>
          <a:lstStyle/>
          <a:p>
            <a:r>
              <a:rPr lang="en-US"/>
              <a:t>Click to edit Master title style</a:t>
            </a:r>
          </a:p>
        </p:txBody>
      </p:sp>
      <p:sp>
        <p:nvSpPr>
          <p:cNvPr id="3" name="Table Placeholder 2"/>
          <p:cNvSpPr>
            <a:spLocks noGrp="1"/>
          </p:cNvSpPr>
          <p:nvPr>
            <p:ph type="tbl" idx="1"/>
          </p:nvPr>
        </p:nvSpPr>
        <p:spPr>
          <a:xfrm>
            <a:off x="609600" y="1447800"/>
            <a:ext cx="7772400" cy="4114800"/>
          </a:xfrm>
        </p:spPr>
        <p:txBody>
          <a:bodyPr/>
          <a:lstStyle/>
          <a:p>
            <a:pPr lvl="0"/>
            <a:endParaRPr lang="en-US" noProof="0"/>
          </a:p>
        </p:txBody>
      </p:sp>
      <p:sp>
        <p:nvSpPr>
          <p:cNvPr id="4" name="Rectangle 39"/>
          <p:cNvSpPr>
            <a:spLocks noGrp="1" noChangeArrowheads="1"/>
          </p:cNvSpPr>
          <p:nvPr>
            <p:ph type="sldNum" sz="quarter" idx="10"/>
          </p:nvPr>
        </p:nvSpPr>
        <p:spPr>
          <a:ln/>
        </p:spPr>
        <p:txBody>
          <a:bodyPr/>
          <a:lstStyle>
            <a:lvl1pPr>
              <a:defRPr/>
            </a:lvl1pPr>
          </a:lstStyle>
          <a:p>
            <a:pPr>
              <a:defRPr/>
            </a:pPr>
            <a:fld id="{174F3829-F561-485E-B47B-31EFB411A6EB}" type="slidenum">
              <a:rPr lang="en-US"/>
              <a:pPr>
                <a:defRPr/>
              </a:pPr>
              <a:t>‹#›</a:t>
            </a:fld>
            <a:endParaRPr lang="en-US"/>
          </a:p>
        </p:txBody>
      </p:sp>
    </p:spTree>
    <p:extLst>
      <p:ext uri="{BB962C8B-B14F-4D97-AF65-F5344CB8AC3E}">
        <p14:creationId xmlns:p14="http://schemas.microsoft.com/office/powerpoint/2010/main" val="16481354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9"/>
          <p:cNvSpPr>
            <a:spLocks noGrp="1" noChangeArrowheads="1"/>
          </p:cNvSpPr>
          <p:nvPr>
            <p:ph type="sldNum" sz="quarter" idx="10"/>
          </p:nvPr>
        </p:nvSpPr>
        <p:spPr>
          <a:ln/>
        </p:spPr>
        <p:txBody>
          <a:bodyPr/>
          <a:lstStyle>
            <a:lvl1pPr>
              <a:defRPr/>
            </a:lvl1pPr>
          </a:lstStyle>
          <a:p>
            <a:pPr>
              <a:defRPr/>
            </a:pPr>
            <a:fld id="{714D1B9A-C289-4C0D-97F1-45416F7772A7}" type="slidenum">
              <a:rPr lang="en-US"/>
              <a:pPr>
                <a:defRPr/>
              </a:pPr>
              <a:t>‹#›</a:t>
            </a:fld>
            <a:endParaRPr lang="en-US"/>
          </a:p>
        </p:txBody>
      </p:sp>
    </p:spTree>
    <p:extLst>
      <p:ext uri="{BB962C8B-B14F-4D97-AF65-F5344CB8AC3E}">
        <p14:creationId xmlns:p14="http://schemas.microsoft.com/office/powerpoint/2010/main" val="417656962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9"/>
          <p:cNvSpPr>
            <a:spLocks noGrp="1" noChangeArrowheads="1"/>
          </p:cNvSpPr>
          <p:nvPr>
            <p:ph type="sldNum" sz="quarter" idx="10"/>
          </p:nvPr>
        </p:nvSpPr>
        <p:spPr>
          <a:ln/>
        </p:spPr>
        <p:txBody>
          <a:bodyPr/>
          <a:lstStyle>
            <a:lvl1pPr>
              <a:defRPr/>
            </a:lvl1pPr>
          </a:lstStyle>
          <a:p>
            <a:pPr>
              <a:defRPr/>
            </a:pPr>
            <a:fld id="{D08EEBB0-106B-4317-95EC-0794ADED8486}" type="slidenum">
              <a:rPr lang="en-US"/>
              <a:pPr>
                <a:defRPr/>
              </a:pPr>
              <a:t>‹#›</a:t>
            </a:fld>
            <a:endParaRPr lang="en-US"/>
          </a:p>
        </p:txBody>
      </p:sp>
    </p:spTree>
    <p:extLst>
      <p:ext uri="{BB962C8B-B14F-4D97-AF65-F5344CB8AC3E}">
        <p14:creationId xmlns:p14="http://schemas.microsoft.com/office/powerpoint/2010/main" val="171233983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447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0" y="1447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p:cNvSpPr>
            <a:spLocks noGrp="1" noChangeArrowheads="1"/>
          </p:cNvSpPr>
          <p:nvPr>
            <p:ph type="sldNum" sz="quarter" idx="10"/>
          </p:nvPr>
        </p:nvSpPr>
        <p:spPr>
          <a:ln/>
        </p:spPr>
        <p:txBody>
          <a:bodyPr/>
          <a:lstStyle>
            <a:lvl1pPr>
              <a:defRPr/>
            </a:lvl1pPr>
          </a:lstStyle>
          <a:p>
            <a:pPr>
              <a:defRPr/>
            </a:pPr>
            <a:fld id="{0AEA7242-0E41-48CC-922B-92BEE67D90BB}" type="slidenum">
              <a:rPr lang="en-US"/>
              <a:pPr>
                <a:defRPr/>
              </a:pPr>
              <a:t>‹#›</a:t>
            </a:fld>
            <a:endParaRPr lang="en-US"/>
          </a:p>
        </p:txBody>
      </p:sp>
    </p:spTree>
    <p:extLst>
      <p:ext uri="{BB962C8B-B14F-4D97-AF65-F5344CB8AC3E}">
        <p14:creationId xmlns:p14="http://schemas.microsoft.com/office/powerpoint/2010/main" val="249852374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9"/>
          <p:cNvSpPr>
            <a:spLocks noGrp="1" noChangeArrowheads="1"/>
          </p:cNvSpPr>
          <p:nvPr>
            <p:ph type="sldNum" sz="quarter" idx="10"/>
          </p:nvPr>
        </p:nvSpPr>
        <p:spPr>
          <a:ln/>
        </p:spPr>
        <p:txBody>
          <a:bodyPr/>
          <a:lstStyle>
            <a:lvl1pPr>
              <a:defRPr/>
            </a:lvl1pPr>
          </a:lstStyle>
          <a:p>
            <a:pPr>
              <a:defRPr/>
            </a:pPr>
            <a:fld id="{F3BCAEF1-5D5F-44C6-97C1-185DAC57D2EA}" type="slidenum">
              <a:rPr lang="en-US"/>
              <a:pPr>
                <a:defRPr/>
              </a:pPr>
              <a:t>‹#›</a:t>
            </a:fld>
            <a:endParaRPr lang="en-US"/>
          </a:p>
        </p:txBody>
      </p:sp>
    </p:spTree>
    <p:extLst>
      <p:ext uri="{BB962C8B-B14F-4D97-AF65-F5344CB8AC3E}">
        <p14:creationId xmlns:p14="http://schemas.microsoft.com/office/powerpoint/2010/main" val="374799456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9"/>
          <p:cNvSpPr>
            <a:spLocks noGrp="1" noChangeArrowheads="1"/>
          </p:cNvSpPr>
          <p:nvPr>
            <p:ph type="sldNum" sz="quarter" idx="10"/>
          </p:nvPr>
        </p:nvSpPr>
        <p:spPr>
          <a:ln/>
        </p:spPr>
        <p:txBody>
          <a:bodyPr/>
          <a:lstStyle>
            <a:lvl1pPr>
              <a:defRPr/>
            </a:lvl1pPr>
          </a:lstStyle>
          <a:p>
            <a:pPr>
              <a:defRPr/>
            </a:pPr>
            <a:fld id="{2E98C653-CCA4-4924-B3DD-93AC00D2D4F9}" type="slidenum">
              <a:rPr lang="en-US"/>
              <a:pPr>
                <a:defRPr/>
              </a:pPr>
              <a:t>‹#›</a:t>
            </a:fld>
            <a:endParaRPr lang="en-US"/>
          </a:p>
        </p:txBody>
      </p:sp>
    </p:spTree>
    <p:extLst>
      <p:ext uri="{BB962C8B-B14F-4D97-AF65-F5344CB8AC3E}">
        <p14:creationId xmlns:p14="http://schemas.microsoft.com/office/powerpoint/2010/main" val="388355014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sldNum" sz="quarter" idx="10"/>
          </p:nvPr>
        </p:nvSpPr>
        <p:spPr>
          <a:ln/>
        </p:spPr>
        <p:txBody>
          <a:bodyPr/>
          <a:lstStyle>
            <a:lvl1pPr>
              <a:defRPr/>
            </a:lvl1pPr>
          </a:lstStyle>
          <a:p>
            <a:pPr>
              <a:defRPr/>
            </a:pPr>
            <a:fld id="{09D3F025-0BF7-4CE2-AFB6-6601C4D997EE}" type="slidenum">
              <a:rPr lang="en-US"/>
              <a:pPr>
                <a:defRPr/>
              </a:pPr>
              <a:t>‹#›</a:t>
            </a:fld>
            <a:endParaRPr lang="en-US"/>
          </a:p>
        </p:txBody>
      </p:sp>
    </p:spTree>
    <p:extLst>
      <p:ext uri="{BB962C8B-B14F-4D97-AF65-F5344CB8AC3E}">
        <p14:creationId xmlns:p14="http://schemas.microsoft.com/office/powerpoint/2010/main" val="335695401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9"/>
          <p:cNvSpPr>
            <a:spLocks noGrp="1" noChangeArrowheads="1"/>
          </p:cNvSpPr>
          <p:nvPr>
            <p:ph type="sldNum" sz="quarter" idx="10"/>
          </p:nvPr>
        </p:nvSpPr>
        <p:spPr>
          <a:ln/>
        </p:spPr>
        <p:txBody>
          <a:bodyPr/>
          <a:lstStyle>
            <a:lvl1pPr>
              <a:defRPr/>
            </a:lvl1pPr>
          </a:lstStyle>
          <a:p>
            <a:pPr>
              <a:defRPr/>
            </a:pPr>
            <a:fld id="{D9560F28-07D2-41F2-8632-CC7601FFFD91}" type="slidenum">
              <a:rPr lang="en-US"/>
              <a:pPr>
                <a:defRPr/>
              </a:pPr>
              <a:t>‹#›</a:t>
            </a:fld>
            <a:endParaRPr lang="en-US"/>
          </a:p>
        </p:txBody>
      </p:sp>
    </p:spTree>
    <p:extLst>
      <p:ext uri="{BB962C8B-B14F-4D97-AF65-F5344CB8AC3E}">
        <p14:creationId xmlns:p14="http://schemas.microsoft.com/office/powerpoint/2010/main" val="59044225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9"/>
          <p:cNvSpPr>
            <a:spLocks noGrp="1" noChangeArrowheads="1"/>
          </p:cNvSpPr>
          <p:nvPr>
            <p:ph type="sldNum" sz="quarter" idx="10"/>
          </p:nvPr>
        </p:nvSpPr>
        <p:spPr>
          <a:ln/>
        </p:spPr>
        <p:txBody>
          <a:bodyPr/>
          <a:lstStyle>
            <a:lvl1pPr>
              <a:defRPr/>
            </a:lvl1pPr>
          </a:lstStyle>
          <a:p>
            <a:pPr>
              <a:defRPr/>
            </a:pPr>
            <a:fld id="{45BFBF45-8348-402C-B48E-9A1E1ED4090D}" type="slidenum">
              <a:rPr lang="en-US"/>
              <a:pPr>
                <a:defRPr/>
              </a:pPr>
              <a:t>‹#›</a:t>
            </a:fld>
            <a:endParaRPr lang="en-US"/>
          </a:p>
        </p:txBody>
      </p:sp>
    </p:spTree>
    <p:extLst>
      <p:ext uri="{BB962C8B-B14F-4D97-AF65-F5344CB8AC3E}">
        <p14:creationId xmlns:p14="http://schemas.microsoft.com/office/powerpoint/2010/main" val="202835809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152400"/>
            <a:ext cx="876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4478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23" descr="PPLOGO_TFOX_PTU"/>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6107113"/>
            <a:ext cx="7958138"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8" name="Rectangle 34"/>
          <p:cNvSpPr>
            <a:spLocks noChangeArrowheads="1"/>
          </p:cNvSpPr>
          <p:nvPr/>
        </p:nvSpPr>
        <p:spPr bwMode="auto">
          <a:xfrm>
            <a:off x="7845425" y="6107113"/>
            <a:ext cx="1298575" cy="192087"/>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059" name="Rectangle 35"/>
          <p:cNvSpPr>
            <a:spLocks noChangeArrowheads="1"/>
          </p:cNvSpPr>
          <p:nvPr/>
        </p:nvSpPr>
        <p:spPr bwMode="auto">
          <a:xfrm>
            <a:off x="7867650" y="6637338"/>
            <a:ext cx="1276350" cy="220662"/>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060" name="Rectangle 36"/>
          <p:cNvSpPr>
            <a:spLocks noChangeArrowheads="1"/>
          </p:cNvSpPr>
          <p:nvPr/>
        </p:nvSpPr>
        <p:spPr bwMode="auto">
          <a:xfrm>
            <a:off x="8669338" y="6197600"/>
            <a:ext cx="474662" cy="660400"/>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061" name="Rectangle 37"/>
          <p:cNvSpPr>
            <a:spLocks noChangeArrowheads="1"/>
          </p:cNvSpPr>
          <p:nvPr/>
        </p:nvSpPr>
        <p:spPr bwMode="auto">
          <a:xfrm>
            <a:off x="7812088" y="6175375"/>
            <a:ext cx="315912" cy="682625"/>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063" name="Rectangle 39"/>
          <p:cNvSpPr>
            <a:spLocks noGrp="1" noChangeArrowheads="1"/>
          </p:cNvSpPr>
          <p:nvPr>
            <p:ph type="sldNum" sz="quarter" idx="4"/>
          </p:nvPr>
        </p:nvSpPr>
        <p:spPr bwMode="auto">
          <a:xfrm>
            <a:off x="8061325" y="6235700"/>
            <a:ext cx="638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effectLst/>
              </a:defRPr>
            </a:lvl1pPr>
          </a:lstStyle>
          <a:p>
            <a:pPr>
              <a:defRPr/>
            </a:pPr>
            <a:fld id="{9A802283-FEE7-47C0-A3B4-053B989C6EC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Lst>
  <p:transition/>
  <p:hf hdr="0" ftr="0" dt="0"/>
  <p:txStyles>
    <p:titleStyle>
      <a:lvl1pPr algn="ctr" rtl="0" eaLnBrk="0" fontAlgn="base" hangingPunct="0">
        <a:spcBef>
          <a:spcPct val="0"/>
        </a:spcBef>
        <a:spcAft>
          <a:spcPct val="0"/>
        </a:spcAft>
        <a:defRPr sz="3400" b="1">
          <a:solidFill>
            <a:srgbClr val="0000FF"/>
          </a:solidFill>
          <a:latin typeface="+mj-lt"/>
          <a:ea typeface="+mj-ea"/>
          <a:cs typeface="+mj-cs"/>
        </a:defRPr>
      </a:lvl1pPr>
      <a:lvl2pPr algn="ctr" rtl="0" eaLnBrk="0" fontAlgn="base" hangingPunct="0">
        <a:spcBef>
          <a:spcPct val="0"/>
        </a:spcBef>
        <a:spcAft>
          <a:spcPct val="0"/>
        </a:spcAft>
        <a:defRPr sz="3400" b="1">
          <a:solidFill>
            <a:srgbClr val="0000FF"/>
          </a:solidFill>
          <a:latin typeface="Times New Roman" pitchFamily="18" charset="0"/>
        </a:defRPr>
      </a:lvl2pPr>
      <a:lvl3pPr algn="ctr" rtl="0" eaLnBrk="0" fontAlgn="base" hangingPunct="0">
        <a:spcBef>
          <a:spcPct val="0"/>
        </a:spcBef>
        <a:spcAft>
          <a:spcPct val="0"/>
        </a:spcAft>
        <a:defRPr sz="3400" b="1">
          <a:solidFill>
            <a:srgbClr val="0000FF"/>
          </a:solidFill>
          <a:latin typeface="Times New Roman" pitchFamily="18" charset="0"/>
        </a:defRPr>
      </a:lvl3pPr>
      <a:lvl4pPr algn="ctr" rtl="0" eaLnBrk="0" fontAlgn="base" hangingPunct="0">
        <a:spcBef>
          <a:spcPct val="0"/>
        </a:spcBef>
        <a:spcAft>
          <a:spcPct val="0"/>
        </a:spcAft>
        <a:defRPr sz="3400" b="1">
          <a:solidFill>
            <a:srgbClr val="0000FF"/>
          </a:solidFill>
          <a:latin typeface="Times New Roman" pitchFamily="18" charset="0"/>
        </a:defRPr>
      </a:lvl4pPr>
      <a:lvl5pPr algn="ctr" rtl="0" eaLnBrk="0" fontAlgn="base" hangingPunct="0">
        <a:spcBef>
          <a:spcPct val="0"/>
        </a:spcBef>
        <a:spcAft>
          <a:spcPct val="0"/>
        </a:spcAft>
        <a:defRPr sz="3400" b="1">
          <a:solidFill>
            <a:srgbClr val="0000FF"/>
          </a:solidFill>
          <a:latin typeface="Times New Roman" pitchFamily="18" charset="0"/>
        </a:defRPr>
      </a:lvl5pPr>
      <a:lvl6pPr marL="457200" algn="ctr" rtl="0" eaLnBrk="0" fontAlgn="base" hangingPunct="0">
        <a:spcBef>
          <a:spcPct val="0"/>
        </a:spcBef>
        <a:spcAft>
          <a:spcPct val="0"/>
        </a:spcAft>
        <a:defRPr sz="3400" b="1">
          <a:solidFill>
            <a:srgbClr val="0000FF"/>
          </a:solidFill>
          <a:latin typeface="Times New Roman" pitchFamily="18" charset="0"/>
        </a:defRPr>
      </a:lvl6pPr>
      <a:lvl7pPr marL="914400" algn="ctr" rtl="0" eaLnBrk="0" fontAlgn="base" hangingPunct="0">
        <a:spcBef>
          <a:spcPct val="0"/>
        </a:spcBef>
        <a:spcAft>
          <a:spcPct val="0"/>
        </a:spcAft>
        <a:defRPr sz="3400" b="1">
          <a:solidFill>
            <a:srgbClr val="0000FF"/>
          </a:solidFill>
          <a:latin typeface="Times New Roman" pitchFamily="18" charset="0"/>
        </a:defRPr>
      </a:lvl7pPr>
      <a:lvl8pPr marL="1371600" algn="ctr" rtl="0" eaLnBrk="0" fontAlgn="base" hangingPunct="0">
        <a:spcBef>
          <a:spcPct val="0"/>
        </a:spcBef>
        <a:spcAft>
          <a:spcPct val="0"/>
        </a:spcAft>
        <a:defRPr sz="3400" b="1">
          <a:solidFill>
            <a:srgbClr val="0000FF"/>
          </a:solidFill>
          <a:latin typeface="Times New Roman" pitchFamily="18" charset="0"/>
        </a:defRPr>
      </a:lvl8pPr>
      <a:lvl9pPr marL="1828800" algn="ctr" rtl="0" eaLnBrk="0" fontAlgn="base" hangingPunct="0">
        <a:spcBef>
          <a:spcPct val="0"/>
        </a:spcBef>
        <a:spcAft>
          <a:spcPct val="0"/>
        </a:spcAft>
        <a:defRPr sz="3400" b="1">
          <a:solidFill>
            <a:srgbClr val="0000FF"/>
          </a:solidFill>
          <a:latin typeface="Times New Roman" pitchFamily="18" charset="0"/>
        </a:defRPr>
      </a:lvl9pPr>
    </p:titleStyle>
    <p:bodyStyle>
      <a:lvl1pPr marL="342900" indent="-342900" algn="l" rtl="0" eaLnBrk="0" fontAlgn="base" hangingPunct="0">
        <a:spcBef>
          <a:spcPct val="20000"/>
        </a:spcBef>
        <a:spcAft>
          <a:spcPct val="0"/>
        </a:spcAft>
        <a:buClr>
          <a:srgbClr val="0000FF"/>
        </a:buClr>
        <a:buFont typeface="Wingdings" pitchFamily="2" charset="2"/>
        <a:buChar char="§"/>
        <a:defRPr sz="2600" b="1">
          <a:solidFill>
            <a:schemeClr val="tx1"/>
          </a:solidFill>
          <a:latin typeface="+mn-lt"/>
          <a:ea typeface="+mn-ea"/>
          <a:cs typeface="+mn-cs"/>
        </a:defRPr>
      </a:lvl1pPr>
      <a:lvl2pPr marL="742950" indent="-285750" algn="l" rtl="0" eaLnBrk="0" fontAlgn="base" hangingPunct="0">
        <a:spcBef>
          <a:spcPct val="20000"/>
        </a:spcBef>
        <a:spcAft>
          <a:spcPct val="0"/>
        </a:spcAft>
        <a:buClr>
          <a:srgbClr val="0000FF"/>
        </a:buClr>
        <a:buSzPct val="65000"/>
        <a:buChar char="—"/>
        <a:defRPr sz="2400" b="1">
          <a:solidFill>
            <a:schemeClr val="tx1"/>
          </a:solidFill>
          <a:latin typeface="+mn-lt"/>
        </a:defRPr>
      </a:lvl2pPr>
      <a:lvl3pPr marL="1143000" indent="-228600" algn="l" rtl="0" eaLnBrk="0" fontAlgn="base" hangingPunct="0">
        <a:spcBef>
          <a:spcPct val="20000"/>
        </a:spcBef>
        <a:spcAft>
          <a:spcPct val="0"/>
        </a:spcAft>
        <a:buClr>
          <a:srgbClr val="0000FF"/>
        </a:buClr>
        <a:buSzPct val="65000"/>
        <a:buFont typeface="Wingdings" pitchFamily="2" charset="2"/>
        <a:buChar char="§"/>
        <a:defRPr sz="2000" b="1">
          <a:solidFill>
            <a:schemeClr val="tx1"/>
          </a:solidFill>
          <a:latin typeface="+mn-lt"/>
        </a:defRPr>
      </a:lvl3pPr>
      <a:lvl4pPr marL="1600200" indent="-228600" algn="l" rtl="0" eaLnBrk="0" fontAlgn="base" hangingPunct="0">
        <a:spcBef>
          <a:spcPct val="20000"/>
        </a:spcBef>
        <a:spcAft>
          <a:spcPct val="0"/>
        </a:spcAft>
        <a:buClr>
          <a:srgbClr val="0000FF"/>
        </a:buClr>
        <a:buSzPct val="65000"/>
        <a:buChar char="—"/>
        <a:defRPr b="1">
          <a:solidFill>
            <a:schemeClr val="tx1"/>
          </a:solidFill>
          <a:latin typeface="+mn-lt"/>
        </a:defRPr>
      </a:lvl4pPr>
      <a:lvl5pPr marL="2057400" indent="-228600" algn="l" rtl="0" eaLnBrk="0" fontAlgn="base" hangingPunct="0">
        <a:spcBef>
          <a:spcPct val="20000"/>
        </a:spcBef>
        <a:spcAft>
          <a:spcPct val="0"/>
        </a:spcAft>
        <a:buClr>
          <a:srgbClr val="0000FF"/>
        </a:buClr>
        <a:buSzPct val="65000"/>
        <a:buFont typeface="Wingdings" pitchFamily="2" charset="2"/>
        <a:buChar char="§"/>
        <a:defRPr b="1">
          <a:solidFill>
            <a:schemeClr val="tx1"/>
          </a:solidFill>
          <a:latin typeface="+mn-lt"/>
        </a:defRPr>
      </a:lvl5pPr>
      <a:lvl6pPr marL="2514600" indent="-228600" algn="l" rtl="0" eaLnBrk="0" fontAlgn="base" hangingPunct="0">
        <a:spcBef>
          <a:spcPct val="20000"/>
        </a:spcBef>
        <a:spcAft>
          <a:spcPct val="0"/>
        </a:spcAft>
        <a:buClr>
          <a:srgbClr val="0000FF"/>
        </a:buClr>
        <a:buSzPct val="65000"/>
        <a:buFont typeface="Wingdings" pitchFamily="2" charset="2"/>
        <a:buChar char="§"/>
        <a:defRPr b="1">
          <a:solidFill>
            <a:schemeClr val="tx1"/>
          </a:solidFill>
          <a:latin typeface="+mn-lt"/>
        </a:defRPr>
      </a:lvl6pPr>
      <a:lvl7pPr marL="2971800" indent="-228600" algn="l" rtl="0" eaLnBrk="0" fontAlgn="base" hangingPunct="0">
        <a:spcBef>
          <a:spcPct val="20000"/>
        </a:spcBef>
        <a:spcAft>
          <a:spcPct val="0"/>
        </a:spcAft>
        <a:buClr>
          <a:srgbClr val="0000FF"/>
        </a:buClr>
        <a:buSzPct val="65000"/>
        <a:buFont typeface="Wingdings" pitchFamily="2" charset="2"/>
        <a:buChar char="§"/>
        <a:defRPr b="1">
          <a:solidFill>
            <a:schemeClr val="tx1"/>
          </a:solidFill>
          <a:latin typeface="+mn-lt"/>
        </a:defRPr>
      </a:lvl7pPr>
      <a:lvl8pPr marL="3429000" indent="-228600" algn="l" rtl="0" eaLnBrk="0" fontAlgn="base" hangingPunct="0">
        <a:spcBef>
          <a:spcPct val="20000"/>
        </a:spcBef>
        <a:spcAft>
          <a:spcPct val="0"/>
        </a:spcAft>
        <a:buClr>
          <a:srgbClr val="0000FF"/>
        </a:buClr>
        <a:buSzPct val="65000"/>
        <a:buFont typeface="Wingdings" pitchFamily="2" charset="2"/>
        <a:buChar char="§"/>
        <a:defRPr b="1">
          <a:solidFill>
            <a:schemeClr val="tx1"/>
          </a:solidFill>
          <a:latin typeface="+mn-lt"/>
        </a:defRPr>
      </a:lvl8pPr>
      <a:lvl9pPr marL="3886200" indent="-228600" algn="l" rtl="0" eaLnBrk="0" fontAlgn="base" hangingPunct="0">
        <a:spcBef>
          <a:spcPct val="20000"/>
        </a:spcBef>
        <a:spcAft>
          <a:spcPct val="0"/>
        </a:spcAft>
        <a:buClr>
          <a:srgbClr val="0000FF"/>
        </a:buClr>
        <a:buSzPct val="65000"/>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8" Type="http://schemas.openxmlformats.org/officeDocument/2006/relationships/hyperlink" Target="chrome-extension://nkdboogpjmempbdonkkipjhlgjcdcajp/report_data/section_1.html#section_1.table_9" TargetMode="External"/><Relationship Id="rId13" Type="http://schemas.openxmlformats.org/officeDocument/2006/relationships/hyperlink" Target="chrome-extension://nkdboogpjmempbdonkkipjhlgjcdcajp/report_data/section_1.html#section_1.container_4" TargetMode="External"/><Relationship Id="rId3" Type="http://schemas.openxmlformats.org/officeDocument/2006/relationships/hyperlink" Target="chrome-extension://nkdboogpjmempbdonkkipjhlgjcdcajp/report_data/section_1.html#section_1.table_4" TargetMode="External"/><Relationship Id="rId7" Type="http://schemas.openxmlformats.org/officeDocument/2006/relationships/hyperlink" Target="chrome-extension://nkdboogpjmempbdonkkipjhlgjcdcajp/report_data/section_1.html#section_1.table_8" TargetMode="External"/><Relationship Id="rId12" Type="http://schemas.openxmlformats.org/officeDocument/2006/relationships/hyperlink" Target="chrome-extension://nkdboogpjmempbdonkkipjhlgjcdcajp/report_data/section_1.html#section_1.table_13" TargetMode="External"/><Relationship Id="rId2" Type="http://schemas.openxmlformats.org/officeDocument/2006/relationships/hyperlink" Target="chrome-extension://nkdboogpjmempbdonkkipjhlgjcdcajp/report_data/section_1.html#section_1.container_3" TargetMode="External"/><Relationship Id="rId1" Type="http://schemas.openxmlformats.org/officeDocument/2006/relationships/slideLayout" Target="../slideLayouts/slideLayout2.xml"/><Relationship Id="rId6" Type="http://schemas.openxmlformats.org/officeDocument/2006/relationships/hyperlink" Target="chrome-extension://nkdboogpjmempbdonkkipjhlgjcdcajp/report_data/section_1.html#section_1.table_7" TargetMode="External"/><Relationship Id="rId11" Type="http://schemas.openxmlformats.org/officeDocument/2006/relationships/hyperlink" Target="chrome-extension://nkdboogpjmempbdonkkipjhlgjcdcajp/report_data/section_1.html#section_1.table_12" TargetMode="External"/><Relationship Id="rId5" Type="http://schemas.openxmlformats.org/officeDocument/2006/relationships/hyperlink" Target="chrome-extension://nkdboogpjmempbdonkkipjhlgjcdcajp/report_data/section_1.html#section_1.table_6" TargetMode="External"/><Relationship Id="rId10" Type="http://schemas.openxmlformats.org/officeDocument/2006/relationships/hyperlink" Target="chrome-extension://nkdboogpjmempbdonkkipjhlgjcdcajp/report_data/section_1.html#section_1.table_11" TargetMode="External"/><Relationship Id="rId4" Type="http://schemas.openxmlformats.org/officeDocument/2006/relationships/hyperlink" Target="chrome-extension://nkdboogpjmempbdonkkipjhlgjcdcajp/report_data/section_1.html#section_1.table_5" TargetMode="External"/><Relationship Id="rId9" Type="http://schemas.openxmlformats.org/officeDocument/2006/relationships/hyperlink" Target="chrome-extension://nkdboogpjmempbdonkkipjhlgjcdcajp/report_data/section_1.html#section_1.table_10" TargetMode="External"/><Relationship Id="rId14" Type="http://schemas.openxmlformats.org/officeDocument/2006/relationships/hyperlink" Target="chrome-extension://nkdboogpjmempbdonkkipjhlgjcdcajp/report_data/section_1.html#section_1.table_14" TargetMode="External"/></Relationships>
</file>

<file path=ppt/slides/_rels/slide133.xml.rels><?xml version="1.0" encoding="UTF-8" standalone="yes"?>
<Relationships xmlns="http://schemas.openxmlformats.org/package/2006/relationships"><Relationship Id="rId8" Type="http://schemas.openxmlformats.org/officeDocument/2006/relationships/hyperlink" Target="chrome-extension://nkdboogpjmempbdonkkipjhlgjcdcajp/report_data/section_2.html#section_2.container_16" TargetMode="External"/><Relationship Id="rId13" Type="http://schemas.openxmlformats.org/officeDocument/2006/relationships/hyperlink" Target="chrome-extension://nkdboogpjmempbdonkkipjhlgjcdcajp/report_data/section_2.html#section_2.plot2d_9" TargetMode="External"/><Relationship Id="rId18" Type="http://schemas.openxmlformats.org/officeDocument/2006/relationships/hyperlink" Target="chrome-extension://nkdboogpjmempbdonkkipjhlgjcdcajp/report_data/section_2.html#section_2.table_24" TargetMode="External"/><Relationship Id="rId3" Type="http://schemas.openxmlformats.org/officeDocument/2006/relationships/hyperlink" Target="chrome-extension://nkdboogpjmempbdonkkipjhlgjcdcajp/report_data/section_2.html#section_2.plot2d_4" TargetMode="External"/><Relationship Id="rId7" Type="http://schemas.openxmlformats.org/officeDocument/2006/relationships/hyperlink" Target="chrome-extension://nkdboogpjmempbdonkkipjhlgjcdcajp/report_data/section_2.html#section_2.plot2d_6" TargetMode="External"/><Relationship Id="rId12" Type="http://schemas.openxmlformats.org/officeDocument/2006/relationships/hyperlink" Target="chrome-extension://nkdboogpjmempbdonkkipjhlgjcdcajp/report_data/section_2.html#section_2.container_18" TargetMode="External"/><Relationship Id="rId17" Type="http://schemas.openxmlformats.org/officeDocument/2006/relationships/hyperlink" Target="chrome-extension://nkdboogpjmempbdonkkipjhlgjcdcajp/report_data/section_2.html#section_2.table_23" TargetMode="External"/><Relationship Id="rId2" Type="http://schemas.openxmlformats.org/officeDocument/2006/relationships/hyperlink" Target="chrome-extension://nkdboogpjmempbdonkkipjhlgjcdcajp/report_data/section_2.html#section_2.container_13" TargetMode="External"/><Relationship Id="rId16" Type="http://schemas.openxmlformats.org/officeDocument/2006/relationships/hyperlink" Target="chrome-extension://nkdboogpjmempbdonkkipjhlgjcdcajp/report_data/section_2.html#section_2.container_20" TargetMode="External"/><Relationship Id="rId1" Type="http://schemas.openxmlformats.org/officeDocument/2006/relationships/slideLayout" Target="../slideLayouts/slideLayout2.xml"/><Relationship Id="rId6" Type="http://schemas.openxmlformats.org/officeDocument/2006/relationships/hyperlink" Target="chrome-extension://nkdboogpjmempbdonkkipjhlgjcdcajp/report_data/section_2.html#section_2.container_15" TargetMode="External"/><Relationship Id="rId11" Type="http://schemas.openxmlformats.org/officeDocument/2006/relationships/hyperlink" Target="chrome-extension://nkdboogpjmempbdonkkipjhlgjcdcajp/report_data/section_2.html#section_2.plot2d_8" TargetMode="External"/><Relationship Id="rId5" Type="http://schemas.openxmlformats.org/officeDocument/2006/relationships/hyperlink" Target="chrome-extension://nkdboogpjmempbdonkkipjhlgjcdcajp/report_data/section_2.html#section_2.plot2d_5" TargetMode="External"/><Relationship Id="rId15" Type="http://schemas.openxmlformats.org/officeDocument/2006/relationships/hyperlink" Target="chrome-extension://nkdboogpjmempbdonkkipjhlgjcdcajp/report_data/section_2.html#section_2.plot2d_10" TargetMode="External"/><Relationship Id="rId10" Type="http://schemas.openxmlformats.org/officeDocument/2006/relationships/hyperlink" Target="chrome-extension://nkdboogpjmempbdonkkipjhlgjcdcajp/report_data/section_2.html#section_2.container_17" TargetMode="External"/><Relationship Id="rId4" Type="http://schemas.openxmlformats.org/officeDocument/2006/relationships/hyperlink" Target="chrome-extension://nkdboogpjmempbdonkkipjhlgjcdcajp/report_data/section_2.html#section_2.container_14" TargetMode="External"/><Relationship Id="rId9" Type="http://schemas.openxmlformats.org/officeDocument/2006/relationships/hyperlink" Target="chrome-extension://nkdboogpjmempbdonkkipjhlgjcdcajp/report_data/section_2.html#section_2.plot2d_7" TargetMode="External"/><Relationship Id="rId14" Type="http://schemas.openxmlformats.org/officeDocument/2006/relationships/hyperlink" Target="chrome-extension://nkdboogpjmempbdonkkipjhlgjcdcajp/report_data/section_2.html#section_2.container_19" TargetMode="External"/></Relationships>
</file>

<file path=ppt/slides/_rels/slide134.xml.rels><?xml version="1.0" encoding="UTF-8" standalone="yes"?>
<Relationships xmlns="http://schemas.openxmlformats.org/package/2006/relationships"><Relationship Id="rId8" Type="http://schemas.openxmlformats.org/officeDocument/2006/relationships/hyperlink" Target="chrome-extension://nkdboogpjmempbdonkkipjhlgjcdcajp/report_data/section_2.html#section_2.table_19" TargetMode="External"/><Relationship Id="rId13" Type="http://schemas.openxmlformats.org/officeDocument/2006/relationships/hyperlink" Target="chrome-extension://nkdboogpjmempbdonkkipjhlgjcdcajp/report_data/section_2.html#section_2.plot2d_2" TargetMode="External"/><Relationship Id="rId3" Type="http://schemas.openxmlformats.org/officeDocument/2006/relationships/hyperlink" Target="chrome-extension://nkdboogpjmempbdonkkipjhlgjcdcajp/report_data/section_2.html#section_2.table_15" TargetMode="External"/><Relationship Id="rId7" Type="http://schemas.openxmlformats.org/officeDocument/2006/relationships/hyperlink" Target="chrome-extension://nkdboogpjmempbdonkkipjhlgjcdcajp/report_data/section_2.html#section_2.table_18" TargetMode="External"/><Relationship Id="rId12" Type="http://schemas.openxmlformats.org/officeDocument/2006/relationships/hyperlink" Target="chrome-extension://nkdboogpjmempbdonkkipjhlgjcdcajp/report_data/section_2.html#section_2.table_22" TargetMode="External"/><Relationship Id="rId2" Type="http://schemas.openxmlformats.org/officeDocument/2006/relationships/hyperlink" Target="chrome-extension://nkdboogpjmempbdonkkipjhlgjcdcajp/report_data/section_2.html#section_2.container_6" TargetMode="External"/><Relationship Id="rId1" Type="http://schemas.openxmlformats.org/officeDocument/2006/relationships/slideLayout" Target="../slideLayouts/slideLayout2.xml"/><Relationship Id="rId6" Type="http://schemas.openxmlformats.org/officeDocument/2006/relationships/hyperlink" Target="chrome-extension://nkdboogpjmempbdonkkipjhlgjcdcajp/report_data/section_2.html#section_2.table_17" TargetMode="External"/><Relationship Id="rId11" Type="http://schemas.openxmlformats.org/officeDocument/2006/relationships/hyperlink" Target="chrome-extension://nkdboogpjmempbdonkkipjhlgjcdcajp/report_data/section_2.html#section_2.table_21" TargetMode="External"/><Relationship Id="rId5" Type="http://schemas.openxmlformats.org/officeDocument/2006/relationships/hyperlink" Target="chrome-extension://nkdboogpjmempbdonkkipjhlgjcdcajp/report_data/section_2.html#section_2.table_16" TargetMode="External"/><Relationship Id="rId10" Type="http://schemas.openxmlformats.org/officeDocument/2006/relationships/hyperlink" Target="chrome-extension://nkdboogpjmempbdonkkipjhlgjcdcajp/report_data/section_2.html#section_2.container_8" TargetMode="External"/><Relationship Id="rId4" Type="http://schemas.openxmlformats.org/officeDocument/2006/relationships/hyperlink" Target="chrome-extension://nkdboogpjmempbdonkkipjhlgjcdcajp/report_data/section_2.html#section_2.container_7" TargetMode="External"/><Relationship Id="rId9" Type="http://schemas.openxmlformats.org/officeDocument/2006/relationships/hyperlink" Target="chrome-extension://nkdboogpjmempbdonkkipjhlgjcdcajp/report_data/section_2.html#section_2.table_20" TargetMode="External"/></Relationships>
</file>

<file path=ppt/slides/_rels/slide135.xml.rels><?xml version="1.0" encoding="UTF-8" standalone="yes"?>
<Relationships xmlns="http://schemas.openxmlformats.org/package/2006/relationships"><Relationship Id="rId8" Type="http://schemas.openxmlformats.org/officeDocument/2006/relationships/hyperlink" Target="chrome-extension://nkdboogpjmempbdonkkipjhlgjcdcajp/report_data/section_2.html#section_2.plot2d_1" TargetMode="External"/><Relationship Id="rId3" Type="http://schemas.openxmlformats.org/officeDocument/2006/relationships/hyperlink" Target="chrome-extension://nkdboogpjmempbdonkkipjhlgjcdcajp/report_data/section_2.html#section_2.table_21" TargetMode="External"/><Relationship Id="rId7" Type="http://schemas.openxmlformats.org/officeDocument/2006/relationships/hyperlink" Target="chrome-extension://nkdboogpjmempbdonkkipjhlgjcdcajp/report_data/section_2.html#section_2.container_10" TargetMode="External"/><Relationship Id="rId2" Type="http://schemas.openxmlformats.org/officeDocument/2006/relationships/hyperlink" Target="chrome-extension://nkdboogpjmempbdonkkipjhlgjcdcajp/report_data/section_2.html#section_2.container_8" TargetMode="External"/><Relationship Id="rId1" Type="http://schemas.openxmlformats.org/officeDocument/2006/relationships/slideLayout" Target="../slideLayouts/slideLayout2.xml"/><Relationship Id="rId6" Type="http://schemas.openxmlformats.org/officeDocument/2006/relationships/hyperlink" Target="chrome-extension://nkdboogpjmempbdonkkipjhlgjcdcajp/report_data/section_2.html#section_2.plot2d_0" TargetMode="External"/><Relationship Id="rId5" Type="http://schemas.openxmlformats.org/officeDocument/2006/relationships/hyperlink" Target="chrome-extension://nkdboogpjmempbdonkkipjhlgjcdcajp/report_data/section_2.html#section_2.container_9" TargetMode="External"/><Relationship Id="rId10" Type="http://schemas.openxmlformats.org/officeDocument/2006/relationships/hyperlink" Target="chrome-extension://nkdboogpjmempbdonkkipjhlgjcdcajp/report_data/section_2.html#section_2.plot2d_2" TargetMode="External"/><Relationship Id="rId4" Type="http://schemas.openxmlformats.org/officeDocument/2006/relationships/hyperlink" Target="chrome-extension://nkdboogpjmempbdonkkipjhlgjcdcajp/report_data/section_2.html#section_2.table_22" TargetMode="External"/><Relationship Id="rId9" Type="http://schemas.openxmlformats.org/officeDocument/2006/relationships/hyperlink" Target="chrome-extension://nkdboogpjmempbdonkkipjhlgjcdcajp/report_data/section_2.html#section_2.container_11" TargetMode="External"/></Relationships>
</file>

<file path=ppt/slides/_rels/slide13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6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8.pn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9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4"/>
          <p:cNvSpPr>
            <a:spLocks noGrp="1"/>
          </p:cNvSpPr>
          <p:nvPr>
            <p:ph type="sldNum" sz="quarter" idx="10"/>
          </p:nvPr>
        </p:nvSpPr>
        <p:spPr>
          <a:noFill/>
        </p:spPr>
        <p:txBody>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fld id="{E2BD23D2-BA1E-4978-8061-6D69F5147BE2}" type="slidenum">
              <a:rPr lang="en-US" sz="1400" b="0" smtClean="0"/>
              <a:pPr/>
              <a:t>1</a:t>
            </a:fld>
            <a:endParaRPr lang="en-US" sz="1400" b="0"/>
          </a:p>
        </p:txBody>
      </p:sp>
      <p:sp>
        <p:nvSpPr>
          <p:cNvPr id="3075" name="Rectangle 2"/>
          <p:cNvSpPr>
            <a:spLocks noGrp="1" noChangeArrowheads="1"/>
          </p:cNvSpPr>
          <p:nvPr>
            <p:ph type="body" sz="half" idx="1"/>
          </p:nvPr>
        </p:nvSpPr>
        <p:spPr>
          <a:xfrm>
            <a:off x="304800" y="2424022"/>
            <a:ext cx="8534400" cy="3443377"/>
          </a:xfrm>
        </p:spPr>
        <p:txBody>
          <a:bodyPr/>
          <a:lstStyle/>
          <a:p>
            <a:pPr marL="457200" indent="-457200">
              <a:lnSpc>
                <a:spcPct val="110000"/>
              </a:lnSpc>
              <a:buFont typeface="Wingdings" pitchFamily="2" charset="2"/>
              <a:buNone/>
            </a:pPr>
            <a:endParaRPr lang="en-US" sz="2400" dirty="0"/>
          </a:p>
          <a:p>
            <a:pPr marL="457200" indent="-457200">
              <a:lnSpc>
                <a:spcPct val="110000"/>
              </a:lnSpc>
            </a:pPr>
            <a:r>
              <a:rPr lang="en-US" sz="2400" dirty="0"/>
              <a:t>Terry Fox, BSEE, Montana State University, 1969</a:t>
            </a:r>
          </a:p>
          <a:p>
            <a:pPr marL="457200" indent="-457200">
              <a:lnSpc>
                <a:spcPct val="110000"/>
              </a:lnSpc>
            </a:pPr>
            <a:r>
              <a:rPr lang="en-US" sz="2400" dirty="0"/>
              <a:t>1420 Gilman Blvd NW, Suite2-2128</a:t>
            </a:r>
          </a:p>
          <a:p>
            <a:pPr marL="457200" indent="-457200">
              <a:lnSpc>
                <a:spcPct val="110000"/>
              </a:lnSpc>
            </a:pPr>
            <a:r>
              <a:rPr lang="en-US" sz="2400" dirty="0"/>
              <a:t>Issaquah, WA 98027</a:t>
            </a:r>
          </a:p>
          <a:p>
            <a:pPr marL="457200" indent="-457200">
              <a:lnSpc>
                <a:spcPct val="110000"/>
              </a:lnSpc>
            </a:pPr>
            <a:r>
              <a:rPr lang="en-US" sz="2400" dirty="0"/>
              <a:t>www.siemc.com </a:t>
            </a:r>
          </a:p>
          <a:p>
            <a:pPr marL="457200" indent="-457200">
              <a:lnSpc>
                <a:spcPct val="110000"/>
              </a:lnSpc>
            </a:pPr>
            <a:r>
              <a:rPr lang="en-US" sz="2400" dirty="0"/>
              <a:t>tfox@siemc.com</a:t>
            </a:r>
          </a:p>
          <a:p>
            <a:pPr marL="457200" indent="-457200">
              <a:lnSpc>
                <a:spcPct val="110000"/>
              </a:lnSpc>
            </a:pPr>
            <a:r>
              <a:rPr lang="en-US" sz="2400" dirty="0"/>
              <a:t>425 391-8696</a:t>
            </a:r>
          </a:p>
          <a:p>
            <a:pPr marL="457200" indent="-457200">
              <a:lnSpc>
                <a:spcPct val="110000"/>
              </a:lnSpc>
              <a:buFont typeface="Wingdings" pitchFamily="2" charset="2"/>
              <a:buNone/>
            </a:pPr>
            <a:endParaRPr lang="en-US" sz="2400" dirty="0"/>
          </a:p>
        </p:txBody>
      </p:sp>
      <p:sp>
        <p:nvSpPr>
          <p:cNvPr id="3076" name="Rectangle 3"/>
          <p:cNvSpPr>
            <a:spLocks noChangeArrowheads="1"/>
          </p:cNvSpPr>
          <p:nvPr/>
        </p:nvSpPr>
        <p:spPr bwMode="auto">
          <a:xfrm>
            <a:off x="228600" y="152400"/>
            <a:ext cx="876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en-US" sz="3400">
              <a:solidFill>
                <a:srgbClr val="0000FF"/>
              </a:solidFill>
            </a:endParaRPr>
          </a:p>
        </p:txBody>
      </p:sp>
      <p:sp>
        <p:nvSpPr>
          <p:cNvPr id="3077" name="Rectangle 4"/>
          <p:cNvSpPr>
            <a:spLocks noGrp="1" noChangeArrowheads="1"/>
          </p:cNvSpPr>
          <p:nvPr>
            <p:ph type="title"/>
          </p:nvPr>
        </p:nvSpPr>
        <p:spPr>
          <a:xfrm>
            <a:off x="164620" y="258791"/>
            <a:ext cx="8763000" cy="1751164"/>
          </a:xfrm>
        </p:spPr>
        <p:txBody>
          <a:bodyPr/>
          <a:lstStyle/>
          <a:p>
            <a:r>
              <a:rPr lang="en-US" sz="3600" dirty="0"/>
              <a:t>SERDES DC to Daylight</a:t>
            </a:r>
            <a:br>
              <a:rPr lang="en-US" sz="3600" dirty="0"/>
            </a:br>
            <a:br>
              <a:rPr lang="en-US" sz="3600" dirty="0"/>
            </a:br>
            <a:r>
              <a:rPr lang="en-US" sz="3600" dirty="0"/>
              <a:t>8/9/2024</a:t>
            </a:r>
            <a:endParaRPr lang="en-US" sz="2000"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2D263-F533-4B7E-B9E5-DFE56099A3B6}"/>
              </a:ext>
            </a:extLst>
          </p:cNvPr>
          <p:cNvSpPr>
            <a:spLocks noGrp="1"/>
          </p:cNvSpPr>
          <p:nvPr>
            <p:ph type="title"/>
          </p:nvPr>
        </p:nvSpPr>
        <p:spPr/>
        <p:txBody>
          <a:bodyPr/>
          <a:lstStyle/>
          <a:p>
            <a:r>
              <a:rPr lang="en-US" dirty="0"/>
              <a:t>Engineering cost vs Manufacturing cost</a:t>
            </a:r>
          </a:p>
        </p:txBody>
      </p:sp>
      <p:sp>
        <p:nvSpPr>
          <p:cNvPr id="3" name="Content Placeholder 2">
            <a:extLst>
              <a:ext uri="{FF2B5EF4-FFF2-40B4-BE49-F238E27FC236}">
                <a16:creationId xmlns:a16="http://schemas.microsoft.com/office/drawing/2014/main" id="{1F72C932-9110-4007-B43A-7E17F45835AB}"/>
              </a:ext>
            </a:extLst>
          </p:cNvPr>
          <p:cNvSpPr>
            <a:spLocks noGrp="1"/>
          </p:cNvSpPr>
          <p:nvPr>
            <p:ph idx="1"/>
          </p:nvPr>
        </p:nvSpPr>
        <p:spPr>
          <a:xfrm>
            <a:off x="609600" y="1447800"/>
            <a:ext cx="7772400" cy="4636806"/>
          </a:xfrm>
        </p:spPr>
        <p:txBody>
          <a:bodyPr/>
          <a:lstStyle/>
          <a:p>
            <a:r>
              <a:rPr lang="en-US" sz="2000" b="0" dirty="0"/>
              <a:t>What is the maximum reasonable loss margin for this technology?</a:t>
            </a:r>
          </a:p>
          <a:p>
            <a:r>
              <a:rPr lang="en-US" sz="2000" b="0" dirty="0"/>
              <a:t>What will it take to design a successful product within that constraint?</a:t>
            </a:r>
          </a:p>
          <a:p>
            <a:endParaRPr lang="en-US" sz="2000" b="0" dirty="0"/>
          </a:p>
          <a:p>
            <a:r>
              <a:rPr lang="en-US" sz="2000" b="0" dirty="0">
                <a:sym typeface="Wingdings" panose="05000000000000000000" pitchFamily="2" charset="2"/>
              </a:rPr>
              <a:t>Minimum per unit manufacturing cost  tight design margins.</a:t>
            </a:r>
          </a:p>
          <a:p>
            <a:r>
              <a:rPr lang="en-US" sz="2000" b="0" dirty="0">
                <a:sym typeface="Wingdings" panose="05000000000000000000" pitchFamily="2" charset="2"/>
              </a:rPr>
              <a:t>Precise characterization of the elements of the design are required to achieve success with tight margins.</a:t>
            </a:r>
          </a:p>
          <a:p>
            <a:r>
              <a:rPr lang="en-US" sz="2000" b="0" dirty="0">
                <a:sym typeface="Wingdings" panose="05000000000000000000" pitchFamily="2" charset="2"/>
              </a:rPr>
              <a:t>Precise characterization will require more engineering to get answers accurate enough to assure success.</a:t>
            </a:r>
          </a:p>
          <a:p>
            <a:endParaRPr lang="en-US" sz="2000" b="0" dirty="0"/>
          </a:p>
          <a:p>
            <a:r>
              <a:rPr lang="en-US" sz="2000" b="0" dirty="0"/>
              <a:t>Minimum engineering </a:t>
            </a:r>
            <a:r>
              <a:rPr lang="en-US" sz="2000" b="0" dirty="0">
                <a:sym typeface="Wingdings" panose="05000000000000000000" pitchFamily="2" charset="2"/>
              </a:rPr>
              <a:t>requires larger design margins to assure success.</a:t>
            </a:r>
          </a:p>
        </p:txBody>
      </p:sp>
      <p:sp>
        <p:nvSpPr>
          <p:cNvPr id="4" name="Slide Number Placeholder 3">
            <a:extLst>
              <a:ext uri="{FF2B5EF4-FFF2-40B4-BE49-F238E27FC236}">
                <a16:creationId xmlns:a16="http://schemas.microsoft.com/office/drawing/2014/main" id="{EA7944B7-3ECA-4CCD-AFFA-0D2D82D0F08B}"/>
              </a:ext>
            </a:extLst>
          </p:cNvPr>
          <p:cNvSpPr>
            <a:spLocks noGrp="1"/>
          </p:cNvSpPr>
          <p:nvPr>
            <p:ph type="sldNum" sz="quarter" idx="10"/>
          </p:nvPr>
        </p:nvSpPr>
        <p:spPr/>
        <p:txBody>
          <a:bodyPr/>
          <a:lstStyle/>
          <a:p>
            <a:pPr>
              <a:defRPr/>
            </a:pPr>
            <a:fld id="{714D1B9A-C289-4C0D-97F1-45416F7772A7}" type="slidenum">
              <a:rPr lang="en-US" smtClean="0"/>
              <a:pPr>
                <a:defRPr/>
              </a:pPr>
              <a:t>10</a:t>
            </a:fld>
            <a:endParaRPr lang="en-US"/>
          </a:p>
        </p:txBody>
      </p:sp>
    </p:spTree>
    <p:extLst>
      <p:ext uri="{BB962C8B-B14F-4D97-AF65-F5344CB8AC3E}">
        <p14:creationId xmlns:p14="http://schemas.microsoft.com/office/powerpoint/2010/main" val="2480607560"/>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1DBAE-681C-43AF-9968-FD6EAD4E9603}"/>
              </a:ext>
            </a:extLst>
          </p:cNvPr>
          <p:cNvSpPr>
            <a:spLocks noGrp="1"/>
          </p:cNvSpPr>
          <p:nvPr>
            <p:ph type="title"/>
          </p:nvPr>
        </p:nvSpPr>
        <p:spPr>
          <a:xfrm>
            <a:off x="228600" y="152400"/>
            <a:ext cx="8763000" cy="463061"/>
          </a:xfrm>
        </p:spPr>
        <p:txBody>
          <a:bodyPr/>
          <a:lstStyle/>
          <a:p>
            <a:r>
              <a:rPr lang="en-US" dirty="0"/>
              <a:t>Via Sanity check</a:t>
            </a:r>
          </a:p>
        </p:txBody>
      </p:sp>
      <p:sp>
        <p:nvSpPr>
          <p:cNvPr id="3" name="Content Placeholder 2">
            <a:extLst>
              <a:ext uri="{FF2B5EF4-FFF2-40B4-BE49-F238E27FC236}">
                <a16:creationId xmlns:a16="http://schemas.microsoft.com/office/drawing/2014/main" id="{857F3F9C-51CF-45DD-A15A-EAC7CA1ED918}"/>
              </a:ext>
            </a:extLst>
          </p:cNvPr>
          <p:cNvSpPr>
            <a:spLocks noGrp="1"/>
          </p:cNvSpPr>
          <p:nvPr>
            <p:ph idx="1"/>
          </p:nvPr>
        </p:nvSpPr>
        <p:spPr>
          <a:xfrm>
            <a:off x="1394574" y="724948"/>
            <a:ext cx="6807856" cy="624980"/>
          </a:xfrm>
        </p:spPr>
        <p:txBody>
          <a:bodyPr/>
          <a:lstStyle/>
          <a:p>
            <a:r>
              <a:rPr lang="en-US" sz="2000" b="0" dirty="0"/>
              <a:t>Winning Top-Route3 via, 0.6db Loss &amp; &lt; -18db Return Loss</a:t>
            </a:r>
          </a:p>
        </p:txBody>
      </p:sp>
      <p:sp>
        <p:nvSpPr>
          <p:cNvPr id="4" name="Slide Number Placeholder 3">
            <a:extLst>
              <a:ext uri="{FF2B5EF4-FFF2-40B4-BE49-F238E27FC236}">
                <a16:creationId xmlns:a16="http://schemas.microsoft.com/office/drawing/2014/main" id="{0661D6B6-7762-4251-A6CB-2C7632552DFB}"/>
              </a:ext>
            </a:extLst>
          </p:cNvPr>
          <p:cNvSpPr>
            <a:spLocks noGrp="1"/>
          </p:cNvSpPr>
          <p:nvPr>
            <p:ph type="sldNum" sz="quarter" idx="10"/>
          </p:nvPr>
        </p:nvSpPr>
        <p:spPr/>
        <p:txBody>
          <a:bodyPr/>
          <a:lstStyle/>
          <a:p>
            <a:pPr>
              <a:defRPr/>
            </a:pPr>
            <a:fld id="{714D1B9A-C289-4C0D-97F1-45416F7772A7}" type="slidenum">
              <a:rPr lang="en-US" smtClean="0"/>
              <a:pPr>
                <a:defRPr/>
              </a:pPr>
              <a:t>100</a:t>
            </a:fld>
            <a:endParaRPr lang="en-US"/>
          </a:p>
        </p:txBody>
      </p:sp>
      <p:sp>
        <p:nvSpPr>
          <p:cNvPr id="9" name="Oval 8">
            <a:extLst>
              <a:ext uri="{FF2B5EF4-FFF2-40B4-BE49-F238E27FC236}">
                <a16:creationId xmlns:a16="http://schemas.microsoft.com/office/drawing/2014/main" id="{4CFA97F8-6E2D-44E5-9C4B-6AC6E7767FB0}"/>
              </a:ext>
            </a:extLst>
          </p:cNvPr>
          <p:cNvSpPr/>
          <p:nvPr/>
        </p:nvSpPr>
        <p:spPr bwMode="auto">
          <a:xfrm>
            <a:off x="5051571" y="1349928"/>
            <a:ext cx="234891" cy="201336"/>
          </a:xfrm>
          <a:prstGeom prst="ellipse">
            <a:avLst/>
          </a:prstGeom>
          <a:noFill/>
          <a:ln w="222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0" name="Oval 9">
            <a:extLst>
              <a:ext uri="{FF2B5EF4-FFF2-40B4-BE49-F238E27FC236}">
                <a16:creationId xmlns:a16="http://schemas.microsoft.com/office/drawing/2014/main" id="{F6CC2CE2-04CD-4AB7-9F45-18C89C399302}"/>
              </a:ext>
            </a:extLst>
          </p:cNvPr>
          <p:cNvSpPr/>
          <p:nvPr/>
        </p:nvSpPr>
        <p:spPr bwMode="auto">
          <a:xfrm>
            <a:off x="5169017" y="2509706"/>
            <a:ext cx="234891" cy="201336"/>
          </a:xfrm>
          <a:prstGeom prst="ellipse">
            <a:avLst/>
          </a:prstGeom>
          <a:noFill/>
          <a:ln w="222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5" name="Rectangle 14">
            <a:extLst>
              <a:ext uri="{FF2B5EF4-FFF2-40B4-BE49-F238E27FC236}">
                <a16:creationId xmlns:a16="http://schemas.microsoft.com/office/drawing/2014/main" id="{E4F7040A-FCFE-4D89-BDCC-29F5ECCF0099}"/>
              </a:ext>
            </a:extLst>
          </p:cNvPr>
          <p:cNvSpPr/>
          <p:nvPr/>
        </p:nvSpPr>
        <p:spPr bwMode="auto">
          <a:xfrm>
            <a:off x="5511567" y="1191237"/>
            <a:ext cx="159391" cy="4465565"/>
          </a:xfrm>
          <a:prstGeom prst="rect">
            <a:avLst/>
          </a:prstGeom>
          <a:noFill/>
          <a:ln w="158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6" name="Picture 5">
            <a:extLst>
              <a:ext uri="{FF2B5EF4-FFF2-40B4-BE49-F238E27FC236}">
                <a16:creationId xmlns:a16="http://schemas.microsoft.com/office/drawing/2014/main" id="{40D74A9B-E1BC-4339-A985-B430642E9676}"/>
              </a:ext>
            </a:extLst>
          </p:cNvPr>
          <p:cNvPicPr>
            <a:picLocks noChangeAspect="1"/>
          </p:cNvPicPr>
          <p:nvPr/>
        </p:nvPicPr>
        <p:blipFill>
          <a:blip r:embed="rId2"/>
          <a:stretch>
            <a:fillRect/>
          </a:stretch>
        </p:blipFill>
        <p:spPr>
          <a:xfrm>
            <a:off x="4544000" y="1190195"/>
            <a:ext cx="4600000" cy="4942857"/>
          </a:xfrm>
          <a:prstGeom prst="rect">
            <a:avLst/>
          </a:prstGeom>
        </p:spPr>
      </p:pic>
      <p:pic>
        <p:nvPicPr>
          <p:cNvPr id="8" name="Picture 7">
            <a:extLst>
              <a:ext uri="{FF2B5EF4-FFF2-40B4-BE49-F238E27FC236}">
                <a16:creationId xmlns:a16="http://schemas.microsoft.com/office/drawing/2014/main" id="{DD94005F-1ED7-4BD5-B153-BCD6D858C908}"/>
              </a:ext>
            </a:extLst>
          </p:cNvPr>
          <p:cNvPicPr>
            <a:picLocks noChangeAspect="1"/>
          </p:cNvPicPr>
          <p:nvPr/>
        </p:nvPicPr>
        <p:blipFill>
          <a:blip r:embed="rId3"/>
          <a:stretch>
            <a:fillRect/>
          </a:stretch>
        </p:blipFill>
        <p:spPr>
          <a:xfrm>
            <a:off x="0" y="2815763"/>
            <a:ext cx="4544000" cy="2619048"/>
          </a:xfrm>
          <a:prstGeom prst="rect">
            <a:avLst/>
          </a:prstGeom>
        </p:spPr>
      </p:pic>
    </p:spTree>
    <p:extLst>
      <p:ext uri="{BB962C8B-B14F-4D97-AF65-F5344CB8AC3E}">
        <p14:creationId xmlns:p14="http://schemas.microsoft.com/office/powerpoint/2010/main" val="2743555876"/>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5194F-C91C-4EEE-BDB5-24B51621D6BC}"/>
              </a:ext>
            </a:extLst>
          </p:cNvPr>
          <p:cNvSpPr>
            <a:spLocks noGrp="1"/>
          </p:cNvSpPr>
          <p:nvPr>
            <p:ph type="title"/>
          </p:nvPr>
        </p:nvSpPr>
        <p:spPr>
          <a:xfrm>
            <a:off x="228600" y="152400"/>
            <a:ext cx="8763000" cy="622300"/>
          </a:xfrm>
        </p:spPr>
        <p:txBody>
          <a:bodyPr/>
          <a:lstStyle/>
          <a:p>
            <a:r>
              <a:rPr lang="en-US" dirty="0"/>
              <a:t>Via Sanity check</a:t>
            </a:r>
          </a:p>
        </p:txBody>
      </p:sp>
      <p:sp>
        <p:nvSpPr>
          <p:cNvPr id="3" name="Content Placeholder 2">
            <a:extLst>
              <a:ext uri="{FF2B5EF4-FFF2-40B4-BE49-F238E27FC236}">
                <a16:creationId xmlns:a16="http://schemas.microsoft.com/office/drawing/2014/main" id="{D2778DBC-7D7A-4954-A167-0901ED68E849}"/>
              </a:ext>
            </a:extLst>
          </p:cNvPr>
          <p:cNvSpPr>
            <a:spLocks noGrp="1"/>
          </p:cNvSpPr>
          <p:nvPr>
            <p:ph idx="1"/>
          </p:nvPr>
        </p:nvSpPr>
        <p:spPr>
          <a:xfrm>
            <a:off x="685800" y="779594"/>
            <a:ext cx="7772400" cy="476250"/>
          </a:xfrm>
        </p:spPr>
        <p:txBody>
          <a:bodyPr/>
          <a:lstStyle/>
          <a:p>
            <a:r>
              <a:rPr lang="en-US" sz="2000" b="0" dirty="0"/>
              <a:t>Winning </a:t>
            </a:r>
            <a:r>
              <a:rPr lang="en-US" sz="2000" dirty="0"/>
              <a:t>Bottom to Route 3 </a:t>
            </a:r>
            <a:r>
              <a:rPr lang="en-US" sz="2000" b="0" dirty="0"/>
              <a:t>via 0.6db loss -15db Return Loss </a:t>
            </a:r>
          </a:p>
        </p:txBody>
      </p:sp>
      <p:sp>
        <p:nvSpPr>
          <p:cNvPr id="4" name="Slide Number Placeholder 3">
            <a:extLst>
              <a:ext uri="{FF2B5EF4-FFF2-40B4-BE49-F238E27FC236}">
                <a16:creationId xmlns:a16="http://schemas.microsoft.com/office/drawing/2014/main" id="{A9BE9205-55F4-4251-8B3F-532E700ED523}"/>
              </a:ext>
            </a:extLst>
          </p:cNvPr>
          <p:cNvSpPr>
            <a:spLocks noGrp="1"/>
          </p:cNvSpPr>
          <p:nvPr>
            <p:ph type="sldNum" sz="quarter" idx="10"/>
          </p:nvPr>
        </p:nvSpPr>
        <p:spPr/>
        <p:txBody>
          <a:bodyPr/>
          <a:lstStyle/>
          <a:p>
            <a:pPr>
              <a:defRPr/>
            </a:pPr>
            <a:fld id="{714D1B9A-C289-4C0D-97F1-45416F7772A7}" type="slidenum">
              <a:rPr lang="en-US" smtClean="0"/>
              <a:pPr>
                <a:defRPr/>
              </a:pPr>
              <a:t>101</a:t>
            </a:fld>
            <a:endParaRPr lang="en-US"/>
          </a:p>
        </p:txBody>
      </p:sp>
      <p:pic>
        <p:nvPicPr>
          <p:cNvPr id="6" name="Picture 5">
            <a:extLst>
              <a:ext uri="{FF2B5EF4-FFF2-40B4-BE49-F238E27FC236}">
                <a16:creationId xmlns:a16="http://schemas.microsoft.com/office/drawing/2014/main" id="{C5E30CA8-4383-4151-9229-69C6848D4AC8}"/>
              </a:ext>
            </a:extLst>
          </p:cNvPr>
          <p:cNvPicPr>
            <a:picLocks noChangeAspect="1"/>
          </p:cNvPicPr>
          <p:nvPr/>
        </p:nvPicPr>
        <p:blipFill>
          <a:blip r:embed="rId2"/>
          <a:stretch>
            <a:fillRect/>
          </a:stretch>
        </p:blipFill>
        <p:spPr>
          <a:xfrm>
            <a:off x="5008285" y="1255844"/>
            <a:ext cx="4067205" cy="4857984"/>
          </a:xfrm>
          <a:prstGeom prst="rect">
            <a:avLst/>
          </a:prstGeom>
        </p:spPr>
      </p:pic>
      <p:pic>
        <p:nvPicPr>
          <p:cNvPr id="8" name="Picture 7">
            <a:extLst>
              <a:ext uri="{FF2B5EF4-FFF2-40B4-BE49-F238E27FC236}">
                <a16:creationId xmlns:a16="http://schemas.microsoft.com/office/drawing/2014/main" id="{59BF08F0-3E44-4616-88DF-464402CA7060}"/>
              </a:ext>
            </a:extLst>
          </p:cNvPr>
          <p:cNvPicPr>
            <a:picLocks noChangeAspect="1"/>
          </p:cNvPicPr>
          <p:nvPr/>
        </p:nvPicPr>
        <p:blipFill>
          <a:blip r:embed="rId3"/>
          <a:stretch>
            <a:fillRect/>
          </a:stretch>
        </p:blipFill>
        <p:spPr>
          <a:xfrm>
            <a:off x="1126023" y="1712009"/>
            <a:ext cx="2685714" cy="3695238"/>
          </a:xfrm>
          <a:prstGeom prst="rect">
            <a:avLst/>
          </a:prstGeom>
        </p:spPr>
      </p:pic>
      <p:sp>
        <p:nvSpPr>
          <p:cNvPr id="9" name="Rectangle 8">
            <a:extLst>
              <a:ext uri="{FF2B5EF4-FFF2-40B4-BE49-F238E27FC236}">
                <a16:creationId xmlns:a16="http://schemas.microsoft.com/office/drawing/2014/main" id="{008AEF51-8C30-424E-96AD-9AD01A0573B2}"/>
              </a:ext>
            </a:extLst>
          </p:cNvPr>
          <p:cNvSpPr/>
          <p:nvPr/>
        </p:nvSpPr>
        <p:spPr bwMode="auto">
          <a:xfrm>
            <a:off x="7533314" y="1260738"/>
            <a:ext cx="117446" cy="4628334"/>
          </a:xfrm>
          <a:prstGeom prst="rect">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Tree>
    <p:extLst>
      <p:ext uri="{BB962C8B-B14F-4D97-AF65-F5344CB8AC3E}">
        <p14:creationId xmlns:p14="http://schemas.microsoft.com/office/powerpoint/2010/main" val="1982299183"/>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D4B31-B00C-4804-8B85-43F033140FCD}"/>
              </a:ext>
            </a:extLst>
          </p:cNvPr>
          <p:cNvSpPr>
            <a:spLocks noGrp="1"/>
          </p:cNvSpPr>
          <p:nvPr>
            <p:ph type="title"/>
          </p:nvPr>
        </p:nvSpPr>
        <p:spPr/>
        <p:txBody>
          <a:bodyPr/>
          <a:lstStyle/>
          <a:p>
            <a:r>
              <a:rPr lang="en-US" dirty="0"/>
              <a:t>Connector</a:t>
            </a:r>
          </a:p>
        </p:txBody>
      </p:sp>
      <p:sp>
        <p:nvSpPr>
          <p:cNvPr id="3" name="Content Placeholder 2">
            <a:extLst>
              <a:ext uri="{FF2B5EF4-FFF2-40B4-BE49-F238E27FC236}">
                <a16:creationId xmlns:a16="http://schemas.microsoft.com/office/drawing/2014/main" id="{85E8FAAB-A908-4B0D-9D88-6A9172926BC8}"/>
              </a:ext>
            </a:extLst>
          </p:cNvPr>
          <p:cNvSpPr>
            <a:spLocks noGrp="1"/>
          </p:cNvSpPr>
          <p:nvPr>
            <p:ph idx="1"/>
          </p:nvPr>
        </p:nvSpPr>
        <p:spPr>
          <a:xfrm>
            <a:off x="609600" y="1447800"/>
            <a:ext cx="2838275" cy="1253455"/>
          </a:xfrm>
        </p:spPr>
        <p:txBody>
          <a:bodyPr/>
          <a:lstStyle/>
          <a:p>
            <a:r>
              <a:rPr lang="en-US" sz="2000" b="0" dirty="0"/>
              <a:t>At 13GHz</a:t>
            </a:r>
          </a:p>
          <a:p>
            <a:r>
              <a:rPr lang="en-US" sz="2000" b="0" dirty="0"/>
              <a:t>Insertion Loss -2.5db</a:t>
            </a:r>
          </a:p>
          <a:p>
            <a:r>
              <a:rPr lang="en-US" sz="2000" b="0" dirty="0"/>
              <a:t>Return Loss -12db</a:t>
            </a:r>
          </a:p>
        </p:txBody>
      </p:sp>
      <p:sp>
        <p:nvSpPr>
          <p:cNvPr id="4" name="Slide Number Placeholder 3">
            <a:extLst>
              <a:ext uri="{FF2B5EF4-FFF2-40B4-BE49-F238E27FC236}">
                <a16:creationId xmlns:a16="http://schemas.microsoft.com/office/drawing/2014/main" id="{DF873FD4-168E-4E3C-A9F8-7A8A5ADCF103}"/>
              </a:ext>
            </a:extLst>
          </p:cNvPr>
          <p:cNvSpPr>
            <a:spLocks noGrp="1"/>
          </p:cNvSpPr>
          <p:nvPr>
            <p:ph type="sldNum" sz="quarter" idx="10"/>
          </p:nvPr>
        </p:nvSpPr>
        <p:spPr/>
        <p:txBody>
          <a:bodyPr/>
          <a:lstStyle/>
          <a:p>
            <a:pPr>
              <a:defRPr/>
            </a:pPr>
            <a:fld id="{714D1B9A-C289-4C0D-97F1-45416F7772A7}" type="slidenum">
              <a:rPr lang="en-US" smtClean="0"/>
              <a:pPr>
                <a:defRPr/>
              </a:pPr>
              <a:t>102</a:t>
            </a:fld>
            <a:endParaRPr lang="en-US"/>
          </a:p>
        </p:txBody>
      </p:sp>
      <p:pic>
        <p:nvPicPr>
          <p:cNvPr id="6" name="Picture 5">
            <a:extLst>
              <a:ext uri="{FF2B5EF4-FFF2-40B4-BE49-F238E27FC236}">
                <a16:creationId xmlns:a16="http://schemas.microsoft.com/office/drawing/2014/main" id="{52F74E7F-A22C-4640-8AA0-30CFA6C1B055}"/>
              </a:ext>
            </a:extLst>
          </p:cNvPr>
          <p:cNvPicPr>
            <a:picLocks noChangeAspect="1"/>
          </p:cNvPicPr>
          <p:nvPr/>
        </p:nvPicPr>
        <p:blipFill>
          <a:blip r:embed="rId2"/>
          <a:stretch>
            <a:fillRect/>
          </a:stretch>
        </p:blipFill>
        <p:spPr>
          <a:xfrm>
            <a:off x="3639219" y="1066800"/>
            <a:ext cx="5352381" cy="5028571"/>
          </a:xfrm>
          <a:prstGeom prst="rect">
            <a:avLst/>
          </a:prstGeom>
        </p:spPr>
      </p:pic>
      <p:pic>
        <p:nvPicPr>
          <p:cNvPr id="8" name="Picture 7">
            <a:extLst>
              <a:ext uri="{FF2B5EF4-FFF2-40B4-BE49-F238E27FC236}">
                <a16:creationId xmlns:a16="http://schemas.microsoft.com/office/drawing/2014/main" id="{2242F59B-0862-4D73-A1CC-6E0E433752CF}"/>
              </a:ext>
            </a:extLst>
          </p:cNvPr>
          <p:cNvPicPr>
            <a:picLocks noChangeAspect="1"/>
          </p:cNvPicPr>
          <p:nvPr/>
        </p:nvPicPr>
        <p:blipFill>
          <a:blip r:embed="rId3"/>
          <a:stretch>
            <a:fillRect/>
          </a:stretch>
        </p:blipFill>
        <p:spPr>
          <a:xfrm>
            <a:off x="26543" y="2701255"/>
            <a:ext cx="3612676" cy="3394115"/>
          </a:xfrm>
          <a:prstGeom prst="rect">
            <a:avLst/>
          </a:prstGeom>
        </p:spPr>
      </p:pic>
      <p:sp>
        <p:nvSpPr>
          <p:cNvPr id="9" name="Rectangle 8">
            <a:extLst>
              <a:ext uri="{FF2B5EF4-FFF2-40B4-BE49-F238E27FC236}">
                <a16:creationId xmlns:a16="http://schemas.microsoft.com/office/drawing/2014/main" id="{FA311286-138A-45BA-9821-8E8DDCF6A6DA}"/>
              </a:ext>
            </a:extLst>
          </p:cNvPr>
          <p:cNvSpPr/>
          <p:nvPr/>
        </p:nvSpPr>
        <p:spPr bwMode="auto">
          <a:xfrm>
            <a:off x="5377343" y="1182848"/>
            <a:ext cx="127440" cy="4437776"/>
          </a:xfrm>
          <a:prstGeom prst="rect">
            <a:avLst/>
          </a:prstGeom>
          <a:noFill/>
          <a:ln w="158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Tree>
    <p:extLst>
      <p:ext uri="{BB962C8B-B14F-4D97-AF65-F5344CB8AC3E}">
        <p14:creationId xmlns:p14="http://schemas.microsoft.com/office/powerpoint/2010/main" val="351938941"/>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810CD-C3CD-57BA-2198-F23316B0770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7919DFD-C7ED-BD86-43CD-F1E9E0BFA28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8C1BC55-6A1F-C349-9FB9-74E075FBD559}"/>
              </a:ext>
            </a:extLst>
          </p:cNvPr>
          <p:cNvSpPr>
            <a:spLocks noGrp="1"/>
          </p:cNvSpPr>
          <p:nvPr>
            <p:ph type="sldNum" sz="quarter" idx="10"/>
          </p:nvPr>
        </p:nvSpPr>
        <p:spPr/>
        <p:txBody>
          <a:bodyPr/>
          <a:lstStyle/>
          <a:p>
            <a:pPr>
              <a:defRPr/>
            </a:pPr>
            <a:fld id="{714D1B9A-C289-4C0D-97F1-45416F7772A7}" type="slidenum">
              <a:rPr lang="en-US" smtClean="0"/>
              <a:pPr>
                <a:defRPr/>
              </a:pPr>
              <a:t>103</a:t>
            </a:fld>
            <a:endParaRPr lang="en-US"/>
          </a:p>
        </p:txBody>
      </p:sp>
    </p:spTree>
    <p:extLst>
      <p:ext uri="{BB962C8B-B14F-4D97-AF65-F5344CB8AC3E}">
        <p14:creationId xmlns:p14="http://schemas.microsoft.com/office/powerpoint/2010/main" val="3988569487"/>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strike="sngStrike" dirty="0"/>
              <a:t>The Challenge</a:t>
            </a:r>
          </a:p>
          <a:p>
            <a:r>
              <a:rPr lang="en-US" sz="2000" strike="sngStrike"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104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501064835"/>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4"/>
          <p:cNvSpPr>
            <a:spLocks noGrp="1"/>
          </p:cNvSpPr>
          <p:nvPr>
            <p:ph type="sldNum" sz="quarter" idx="10"/>
          </p:nvPr>
        </p:nvSpPr>
        <p:spPr>
          <a:noFill/>
        </p:spPr>
        <p:txBody>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fld id="{E2BD23D2-BA1E-4978-8061-6D69F5147BE2}" type="slidenum">
              <a:rPr lang="en-US" sz="1400" b="0" smtClean="0"/>
              <a:pPr/>
              <a:t>105</a:t>
            </a:fld>
            <a:endParaRPr lang="en-US" sz="1400" b="0"/>
          </a:p>
        </p:txBody>
      </p:sp>
      <p:sp>
        <p:nvSpPr>
          <p:cNvPr id="3075" name="Rectangle 2"/>
          <p:cNvSpPr>
            <a:spLocks noGrp="1" noChangeArrowheads="1"/>
          </p:cNvSpPr>
          <p:nvPr>
            <p:ph type="body" sz="half" idx="1"/>
          </p:nvPr>
        </p:nvSpPr>
        <p:spPr>
          <a:xfrm>
            <a:off x="304800" y="2424022"/>
            <a:ext cx="8534400" cy="3443377"/>
          </a:xfrm>
        </p:spPr>
        <p:txBody>
          <a:bodyPr/>
          <a:lstStyle/>
          <a:p>
            <a:pPr marL="457200" indent="-457200">
              <a:lnSpc>
                <a:spcPct val="110000"/>
              </a:lnSpc>
              <a:buFont typeface="Wingdings" pitchFamily="2" charset="2"/>
              <a:buNone/>
            </a:pPr>
            <a:endParaRPr lang="en-US" sz="2400" dirty="0"/>
          </a:p>
          <a:p>
            <a:pPr marL="457200" indent="-457200">
              <a:lnSpc>
                <a:spcPct val="110000"/>
              </a:lnSpc>
            </a:pPr>
            <a:r>
              <a:rPr lang="en-US" sz="2400" dirty="0"/>
              <a:t>Terry Fox, BSEE, Montana State University, 1969</a:t>
            </a:r>
          </a:p>
          <a:p>
            <a:pPr marL="457200" indent="-457200">
              <a:lnSpc>
                <a:spcPct val="110000"/>
              </a:lnSpc>
            </a:pPr>
            <a:r>
              <a:rPr lang="en-US" sz="2400" dirty="0"/>
              <a:t>1420 Gilman Blvd NW, Suite2-2128</a:t>
            </a:r>
          </a:p>
          <a:p>
            <a:pPr marL="457200" indent="-457200">
              <a:lnSpc>
                <a:spcPct val="110000"/>
              </a:lnSpc>
            </a:pPr>
            <a:r>
              <a:rPr lang="en-US" sz="2400" dirty="0"/>
              <a:t>Issaquah, WA 98027</a:t>
            </a:r>
          </a:p>
          <a:p>
            <a:pPr marL="457200" indent="-457200">
              <a:lnSpc>
                <a:spcPct val="110000"/>
              </a:lnSpc>
            </a:pPr>
            <a:r>
              <a:rPr lang="en-US" sz="2400" dirty="0"/>
              <a:t>www.siemc.com </a:t>
            </a:r>
          </a:p>
          <a:p>
            <a:pPr marL="457200" indent="-457200">
              <a:lnSpc>
                <a:spcPct val="110000"/>
              </a:lnSpc>
            </a:pPr>
            <a:r>
              <a:rPr lang="en-US" sz="2400" dirty="0"/>
              <a:t>tfox@siemc.com</a:t>
            </a:r>
          </a:p>
          <a:p>
            <a:pPr marL="457200" indent="-457200">
              <a:lnSpc>
                <a:spcPct val="110000"/>
              </a:lnSpc>
            </a:pPr>
            <a:r>
              <a:rPr lang="en-US" sz="2400" dirty="0"/>
              <a:t>425 391-8696</a:t>
            </a:r>
          </a:p>
          <a:p>
            <a:pPr marL="457200" indent="-457200">
              <a:lnSpc>
                <a:spcPct val="110000"/>
              </a:lnSpc>
              <a:buFont typeface="Wingdings" pitchFamily="2" charset="2"/>
              <a:buNone/>
            </a:pPr>
            <a:endParaRPr lang="en-US" sz="2400" dirty="0"/>
          </a:p>
        </p:txBody>
      </p:sp>
      <p:sp>
        <p:nvSpPr>
          <p:cNvPr id="3076" name="Rectangle 3"/>
          <p:cNvSpPr>
            <a:spLocks noChangeArrowheads="1"/>
          </p:cNvSpPr>
          <p:nvPr/>
        </p:nvSpPr>
        <p:spPr bwMode="auto">
          <a:xfrm>
            <a:off x="228600" y="152400"/>
            <a:ext cx="876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en-US" sz="3400">
              <a:solidFill>
                <a:srgbClr val="0000FF"/>
              </a:solidFill>
            </a:endParaRPr>
          </a:p>
        </p:txBody>
      </p:sp>
      <p:sp>
        <p:nvSpPr>
          <p:cNvPr id="3077" name="Rectangle 4"/>
          <p:cNvSpPr>
            <a:spLocks noGrp="1" noChangeArrowheads="1"/>
          </p:cNvSpPr>
          <p:nvPr>
            <p:ph type="title"/>
          </p:nvPr>
        </p:nvSpPr>
        <p:spPr>
          <a:xfrm>
            <a:off x="164620" y="258791"/>
            <a:ext cx="8763000" cy="1751164"/>
          </a:xfrm>
        </p:spPr>
        <p:txBody>
          <a:bodyPr/>
          <a:lstStyle/>
          <a:p>
            <a:r>
              <a:rPr lang="en-US" sz="3600" dirty="0"/>
              <a:t>SERDES DC to Daylight</a:t>
            </a:r>
            <a:br>
              <a:rPr lang="en-US" sz="3600" dirty="0"/>
            </a:br>
            <a:r>
              <a:rPr lang="en-US" sz="3600" dirty="0"/>
              <a:t>Process</a:t>
            </a:r>
            <a:br>
              <a:rPr lang="en-US" sz="3600" dirty="0"/>
            </a:br>
            <a:r>
              <a:rPr lang="en-US" sz="3600" dirty="0"/>
              <a:t>8/9/2024</a:t>
            </a:r>
            <a:endParaRPr lang="en-US" sz="2000" dirty="0"/>
          </a:p>
        </p:txBody>
      </p:sp>
    </p:spTree>
    <p:extLst>
      <p:ext uri="{BB962C8B-B14F-4D97-AF65-F5344CB8AC3E}">
        <p14:creationId xmlns:p14="http://schemas.microsoft.com/office/powerpoint/2010/main" val="101450924"/>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t>Layout</a:t>
            </a:r>
          </a:p>
          <a:p>
            <a:r>
              <a:rPr lang="en-US" dirty="0"/>
              <a:t>Final Validation of all SERDES circuits as routed</a:t>
            </a:r>
          </a:p>
          <a:p>
            <a:r>
              <a:rPr lang="en-US" dirty="0"/>
              <a:t>Validate Power Delivery Network as routed</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106</a:t>
            </a:fld>
            <a:endParaRPr lang="en-US"/>
          </a:p>
        </p:txBody>
      </p:sp>
    </p:spTree>
    <p:extLst>
      <p:ext uri="{BB962C8B-B14F-4D97-AF65-F5344CB8AC3E}">
        <p14:creationId xmlns:p14="http://schemas.microsoft.com/office/powerpoint/2010/main" val="3267420253"/>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solidFill>
                  <a:srgbClr val="FF0000"/>
                </a:solidFill>
              </a:rPr>
              <a:t>Initial Analysis</a:t>
            </a:r>
          </a:p>
          <a:p>
            <a:r>
              <a:rPr lang="en-US" dirty="0"/>
              <a:t>Detail Design</a:t>
            </a:r>
          </a:p>
          <a:p>
            <a:r>
              <a:rPr lang="en-US" dirty="0"/>
              <a:t>Pre-Layout Design Review</a:t>
            </a:r>
          </a:p>
          <a:p>
            <a:r>
              <a:rPr lang="en-US" dirty="0"/>
              <a:t>Layout</a:t>
            </a:r>
          </a:p>
          <a:p>
            <a:r>
              <a:rPr lang="en-US" dirty="0"/>
              <a:t>Final verification of all SERDES circuits</a:t>
            </a:r>
          </a:p>
          <a:p>
            <a:r>
              <a:rPr lang="en-US" dirty="0"/>
              <a:t>Validate Power Delivery Network design as routed</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107</a:t>
            </a:fld>
            <a:endParaRPr lang="en-US"/>
          </a:p>
        </p:txBody>
      </p:sp>
    </p:spTree>
    <p:extLst>
      <p:ext uri="{BB962C8B-B14F-4D97-AF65-F5344CB8AC3E}">
        <p14:creationId xmlns:p14="http://schemas.microsoft.com/office/powerpoint/2010/main" val="2590819225"/>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p:txBody>
          <a:bodyPr/>
          <a:lstStyle/>
          <a:p>
            <a:r>
              <a:rPr lang="en-US" dirty="0"/>
              <a:t>Initial Analysis</a:t>
            </a:r>
          </a:p>
          <a:p>
            <a:pPr lvl="1"/>
            <a:r>
              <a:rPr lang="en-US" b="0" dirty="0"/>
              <a:t>Is there any conceivable combination of elements that will allow this design to work with a descent safety margin?</a:t>
            </a:r>
          </a:p>
          <a:p>
            <a:pPr lvl="1"/>
            <a:endParaRPr lang="en-US" b="0" dirty="0"/>
          </a:p>
          <a:p>
            <a:pPr lvl="1"/>
            <a:r>
              <a:rPr lang="en-US" b="0" dirty="0"/>
              <a:t>No.  Change the Requirements</a:t>
            </a:r>
          </a:p>
          <a:p>
            <a:pPr lvl="1"/>
            <a:endParaRPr lang="en-US" b="0" dirty="0"/>
          </a:p>
          <a:p>
            <a:pPr lvl="1"/>
            <a:r>
              <a:rPr lang="en-US" b="0" dirty="0"/>
              <a:t>Yes.  Get a detailed quotation from a board fabricator.</a:t>
            </a:r>
          </a:p>
          <a:p>
            <a:pPr lvl="1"/>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108</a:t>
            </a:fld>
            <a:endParaRPr lang="en-US"/>
          </a:p>
        </p:txBody>
      </p:sp>
    </p:spTree>
    <p:extLst>
      <p:ext uri="{BB962C8B-B14F-4D97-AF65-F5344CB8AC3E}">
        <p14:creationId xmlns:p14="http://schemas.microsoft.com/office/powerpoint/2010/main" val="2259256989"/>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solidFill>
                  <a:srgbClr val="FF0000"/>
                </a:solidFill>
              </a:rPr>
              <a:t>Detail Design</a:t>
            </a:r>
          </a:p>
          <a:p>
            <a:r>
              <a:rPr lang="en-US" dirty="0"/>
              <a:t>Pre-Layout Design Review</a:t>
            </a:r>
          </a:p>
          <a:p>
            <a:r>
              <a:rPr lang="en-US" dirty="0"/>
              <a:t>Layout</a:t>
            </a:r>
          </a:p>
          <a:p>
            <a:r>
              <a:rPr lang="en-US" dirty="0"/>
              <a:t>Final Validation of all SERDES circuits as routed</a:t>
            </a:r>
          </a:p>
          <a:p>
            <a:r>
              <a:rPr lang="en-US" dirty="0"/>
              <a:t>Validate Power Delivery Design as routed</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109</a:t>
            </a:fld>
            <a:endParaRPr lang="en-US"/>
          </a:p>
        </p:txBody>
      </p:sp>
    </p:spTree>
    <p:extLst>
      <p:ext uri="{BB962C8B-B14F-4D97-AF65-F5344CB8AC3E}">
        <p14:creationId xmlns:p14="http://schemas.microsoft.com/office/powerpoint/2010/main" val="36182382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FAD70-7C08-7EED-D1CB-8F2B31583A87}"/>
              </a:ext>
            </a:extLst>
          </p:cNvPr>
          <p:cNvSpPr>
            <a:spLocks noGrp="1"/>
          </p:cNvSpPr>
          <p:nvPr>
            <p:ph type="title"/>
          </p:nvPr>
        </p:nvSpPr>
        <p:spPr/>
        <p:txBody>
          <a:bodyPr/>
          <a:lstStyle/>
          <a:p>
            <a:r>
              <a:rPr lang="en-US" dirty="0"/>
              <a:t>Validation Methods</a:t>
            </a:r>
          </a:p>
        </p:txBody>
      </p:sp>
      <p:sp>
        <p:nvSpPr>
          <p:cNvPr id="3" name="Content Placeholder 2">
            <a:extLst>
              <a:ext uri="{FF2B5EF4-FFF2-40B4-BE49-F238E27FC236}">
                <a16:creationId xmlns:a16="http://schemas.microsoft.com/office/drawing/2014/main" id="{D3B25C57-DC56-BC99-BF47-3CD3F1DEFDD9}"/>
              </a:ext>
            </a:extLst>
          </p:cNvPr>
          <p:cNvSpPr>
            <a:spLocks noGrp="1"/>
          </p:cNvSpPr>
          <p:nvPr>
            <p:ph idx="1"/>
          </p:nvPr>
        </p:nvSpPr>
        <p:spPr>
          <a:xfrm>
            <a:off x="608012" y="1066800"/>
            <a:ext cx="7772400" cy="4831976"/>
          </a:xfrm>
        </p:spPr>
        <p:txBody>
          <a:bodyPr/>
          <a:lstStyle/>
          <a:p>
            <a:r>
              <a:rPr lang="en-US" sz="2000" dirty="0"/>
              <a:t>IBIS-AMI Simulation … up to 25Gbps … NRZ … eye diagram</a:t>
            </a:r>
          </a:p>
          <a:p>
            <a:pPr lvl="1"/>
            <a:r>
              <a:rPr lang="en-US" sz="1800" b="0" dirty="0"/>
              <a:t>Requires getting model for Driver &amp; Receiver from chip manufacturer</a:t>
            </a:r>
          </a:p>
          <a:p>
            <a:pPr lvl="1"/>
            <a:r>
              <a:rPr lang="en-US" sz="1800" b="0" dirty="0"/>
              <a:t>Requires model of PCB stack-up for Er, </a:t>
            </a:r>
            <a:r>
              <a:rPr lang="en-US" sz="1800" b="0" dirty="0" err="1"/>
              <a:t>Df</a:t>
            </a:r>
            <a:r>
              <a:rPr lang="en-US" sz="1800" b="0" dirty="0"/>
              <a:t>, dimensions, </a:t>
            </a:r>
            <a:r>
              <a:rPr lang="en-US" sz="1800" b="0" dirty="0" err="1"/>
              <a:t>etc</a:t>
            </a:r>
            <a:endParaRPr lang="en-US" sz="1800" b="0" dirty="0"/>
          </a:p>
          <a:p>
            <a:pPr lvl="1"/>
            <a:r>
              <a:rPr lang="en-US" sz="1800" b="0" dirty="0"/>
              <a:t>Requires simulator with lossy line trace simulation </a:t>
            </a:r>
          </a:p>
          <a:p>
            <a:pPr lvl="1"/>
            <a:r>
              <a:rPr lang="en-US" sz="1800" b="0" dirty="0"/>
              <a:t>Requires 3D FEM Touchstone ( S-parameter) models for vias &amp; caps</a:t>
            </a:r>
          </a:p>
          <a:p>
            <a:pPr lvl="1"/>
            <a:r>
              <a:rPr lang="en-US" sz="1800" b="0" dirty="0"/>
              <a:t>Requires 3D FEM Touchstone ( S-parameter) models connectors</a:t>
            </a:r>
          </a:p>
          <a:p>
            <a:endParaRPr lang="en-US" sz="2000" dirty="0"/>
          </a:p>
          <a:p>
            <a:r>
              <a:rPr lang="en-US" sz="2000" dirty="0"/>
              <a:t>COM Simulation … above 25Gbps…PAM4…graphs vs spec</a:t>
            </a:r>
          </a:p>
          <a:p>
            <a:pPr lvl="1"/>
            <a:r>
              <a:rPr lang="en-US" sz="1800" b="0" dirty="0"/>
              <a:t>Requires everything IBIS-AMI requires except Driver/Receiver model from manufacturer</a:t>
            </a:r>
          </a:p>
          <a:p>
            <a:pPr lvl="1"/>
            <a:r>
              <a:rPr lang="en-US" sz="1800" b="0" dirty="0"/>
              <a:t>Requires industry standard specifications for interconnect</a:t>
            </a:r>
          </a:p>
          <a:p>
            <a:pPr lvl="1"/>
            <a:endParaRPr lang="en-US" sz="1800" dirty="0"/>
          </a:p>
          <a:p>
            <a:r>
              <a:rPr lang="en-US" sz="2000" dirty="0"/>
              <a:t>Build &amp; Pray </a:t>
            </a:r>
            <a:r>
              <a:rPr lang="en-US" sz="2000" dirty="0">
                <a:sym typeface="Wingdings" panose="05000000000000000000" pitchFamily="2" charset="2"/>
              </a:rPr>
              <a:t> Going out of business plan</a:t>
            </a:r>
            <a:endParaRPr lang="en-US" sz="2000" dirty="0"/>
          </a:p>
        </p:txBody>
      </p:sp>
      <p:sp>
        <p:nvSpPr>
          <p:cNvPr id="4" name="Slide Number Placeholder 3">
            <a:extLst>
              <a:ext uri="{FF2B5EF4-FFF2-40B4-BE49-F238E27FC236}">
                <a16:creationId xmlns:a16="http://schemas.microsoft.com/office/drawing/2014/main" id="{F52755D3-23C4-7010-0ED2-2ABF41CCEC8E}"/>
              </a:ext>
            </a:extLst>
          </p:cNvPr>
          <p:cNvSpPr>
            <a:spLocks noGrp="1"/>
          </p:cNvSpPr>
          <p:nvPr>
            <p:ph type="sldNum" sz="quarter" idx="10"/>
          </p:nvPr>
        </p:nvSpPr>
        <p:spPr/>
        <p:txBody>
          <a:bodyPr/>
          <a:lstStyle/>
          <a:p>
            <a:pPr>
              <a:defRPr/>
            </a:pPr>
            <a:fld id="{714D1B9A-C289-4C0D-97F1-45416F7772A7}" type="slidenum">
              <a:rPr lang="en-US" smtClean="0"/>
              <a:pPr>
                <a:defRPr/>
              </a:pPr>
              <a:t>11</a:t>
            </a:fld>
            <a:endParaRPr lang="en-US"/>
          </a:p>
        </p:txBody>
      </p:sp>
    </p:spTree>
    <p:extLst>
      <p:ext uri="{BB962C8B-B14F-4D97-AF65-F5344CB8AC3E}">
        <p14:creationId xmlns:p14="http://schemas.microsoft.com/office/powerpoint/2010/main" val="3042219244"/>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477384" y="905691"/>
            <a:ext cx="7903028" cy="5046617"/>
          </a:xfrm>
        </p:spPr>
        <p:txBody>
          <a:bodyPr/>
          <a:lstStyle/>
          <a:p>
            <a:r>
              <a:rPr lang="en-US" dirty="0"/>
              <a:t>Detail Design</a:t>
            </a:r>
          </a:p>
          <a:p>
            <a:pPr lvl="1"/>
            <a:r>
              <a:rPr lang="en-US" b="0" dirty="0"/>
              <a:t>Based on </a:t>
            </a:r>
            <a:r>
              <a:rPr lang="en-US" u="sng" dirty="0"/>
              <a:t>REAL</a:t>
            </a:r>
            <a:r>
              <a:rPr lang="en-US" b="0" dirty="0"/>
              <a:t> board stack-up and performance data from at least one </a:t>
            </a:r>
            <a:r>
              <a:rPr lang="en-US" u="sng" dirty="0"/>
              <a:t>REAL</a:t>
            </a:r>
            <a:r>
              <a:rPr lang="en-US" b="0" dirty="0"/>
              <a:t> board vendor.</a:t>
            </a:r>
          </a:p>
          <a:p>
            <a:pPr lvl="1"/>
            <a:r>
              <a:rPr lang="en-US" b="0" dirty="0"/>
              <a:t>Perform simulations on each class of SERDES circuit to establish routing guide-lines</a:t>
            </a:r>
          </a:p>
          <a:p>
            <a:pPr lvl="1"/>
            <a:r>
              <a:rPr lang="en-US" b="0" dirty="0"/>
              <a:t>Trace width &amp; spacing on a per layer basis</a:t>
            </a:r>
          </a:p>
          <a:p>
            <a:pPr lvl="1"/>
            <a:r>
              <a:rPr lang="en-US" b="0" dirty="0"/>
              <a:t>Precise via construction for each type of transition</a:t>
            </a:r>
          </a:p>
          <a:p>
            <a:pPr lvl="1"/>
            <a:r>
              <a:rPr lang="en-US" b="0" dirty="0"/>
              <a:t>Max length</a:t>
            </a:r>
          </a:p>
          <a:p>
            <a:pPr lvl="1"/>
            <a:r>
              <a:rPr lang="en-US" b="0" dirty="0"/>
              <a:t>Max skew</a:t>
            </a:r>
          </a:p>
          <a:p>
            <a:pPr lvl="1"/>
            <a:r>
              <a:rPr lang="en-US" b="0" dirty="0"/>
              <a:t>Max skew between certain elements</a:t>
            </a:r>
          </a:p>
          <a:p>
            <a:pPr lvl="1"/>
            <a:r>
              <a:rPr lang="en-US" b="0" dirty="0"/>
              <a:t>Trombone rules</a:t>
            </a:r>
          </a:p>
          <a:p>
            <a:pPr lvl="1"/>
            <a:r>
              <a:rPr lang="en-US" b="0" dirty="0"/>
              <a:t>Embedded capacitance split power plane rules</a:t>
            </a:r>
          </a:p>
          <a:p>
            <a:pPr lvl="1"/>
            <a:endParaRPr lang="en-US" dirty="0"/>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110</a:t>
            </a:fld>
            <a:endParaRPr lang="en-US"/>
          </a:p>
        </p:txBody>
      </p:sp>
    </p:spTree>
    <p:extLst>
      <p:ext uri="{BB962C8B-B14F-4D97-AF65-F5344CB8AC3E}">
        <p14:creationId xmlns:p14="http://schemas.microsoft.com/office/powerpoint/2010/main" val="1545715716"/>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solidFill>
                  <a:srgbClr val="FF0000"/>
                </a:solidFill>
              </a:rPr>
              <a:t>Pre-Layout Design Review</a:t>
            </a:r>
          </a:p>
          <a:p>
            <a:r>
              <a:rPr lang="en-US" dirty="0"/>
              <a:t>Layout</a:t>
            </a:r>
          </a:p>
          <a:p>
            <a:r>
              <a:rPr lang="en-US" dirty="0"/>
              <a:t>Final Validation of all SERDES circuits as routed</a:t>
            </a:r>
          </a:p>
          <a:p>
            <a:r>
              <a:rPr lang="en-US" dirty="0"/>
              <a:t>Validate Power</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111</a:t>
            </a:fld>
            <a:endParaRPr lang="en-US"/>
          </a:p>
        </p:txBody>
      </p:sp>
    </p:spTree>
    <p:extLst>
      <p:ext uri="{BB962C8B-B14F-4D97-AF65-F5344CB8AC3E}">
        <p14:creationId xmlns:p14="http://schemas.microsoft.com/office/powerpoint/2010/main" val="2319479655"/>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a:t>SERDES Design Process</a:t>
            </a:r>
            <a:endParaRPr lang="en-US" dirty="0"/>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Pre-Layout Design Review</a:t>
            </a:r>
          </a:p>
          <a:p>
            <a:pPr lvl="1"/>
            <a:r>
              <a:rPr lang="en-US" sz="2000" b="0" dirty="0"/>
              <a:t>EE, Layout Designer, </a:t>
            </a:r>
            <a:r>
              <a:rPr lang="en-US" sz="2000" b="0" i="1" dirty="0"/>
              <a:t>devil’s advocate</a:t>
            </a:r>
          </a:p>
          <a:p>
            <a:pPr lvl="1"/>
            <a:endParaRPr lang="en-US" sz="2000" b="0" dirty="0"/>
          </a:p>
          <a:p>
            <a:pPr lvl="1"/>
            <a:r>
              <a:rPr lang="en-US" sz="2000" b="0" dirty="0"/>
              <a:t>Purpose is to document all layout rules and  explain the reason behind the rules to the layout designer.</a:t>
            </a:r>
          </a:p>
          <a:p>
            <a:pPr lvl="1"/>
            <a:endParaRPr lang="en-US" sz="2000" b="0" dirty="0"/>
          </a:p>
          <a:p>
            <a:pPr lvl="1"/>
            <a:r>
              <a:rPr lang="en-US" sz="2000" b="0" dirty="0"/>
              <a:t>Give all parties involved with the design a chance to ask questions, make suggestions, and raise objections.</a:t>
            </a:r>
          </a:p>
          <a:p>
            <a:pPr lvl="1"/>
            <a:endParaRPr lang="en-US" sz="2000" b="0" dirty="0"/>
          </a:p>
          <a:p>
            <a:pPr lvl="1"/>
            <a:r>
              <a:rPr lang="en-US" sz="2000" b="0" dirty="0"/>
              <a:t>DO NOT do anything more than initial floor planning until everyone agrees to the layout design rules.</a:t>
            </a:r>
          </a:p>
          <a:p>
            <a:pPr lvl="1"/>
            <a:endParaRPr lang="en-US" sz="2000" b="0" dirty="0"/>
          </a:p>
          <a:p>
            <a:pPr lvl="1"/>
            <a:r>
              <a:rPr lang="en-US" sz="2000" b="0" dirty="0"/>
              <a:t>Once everyone understands the plan and agrees, proceed to Layout</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112</a:t>
            </a:fld>
            <a:endParaRPr lang="en-US"/>
          </a:p>
        </p:txBody>
      </p:sp>
    </p:spTree>
    <p:extLst>
      <p:ext uri="{BB962C8B-B14F-4D97-AF65-F5344CB8AC3E}">
        <p14:creationId xmlns:p14="http://schemas.microsoft.com/office/powerpoint/2010/main" val="1006246342"/>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solidFill>
                  <a:srgbClr val="FF0000"/>
                </a:solidFill>
              </a:rPr>
              <a:t>Layout</a:t>
            </a:r>
          </a:p>
          <a:p>
            <a:r>
              <a:rPr lang="en-US" dirty="0"/>
              <a:t>Final Validation of all SERDES circuits</a:t>
            </a:r>
          </a:p>
          <a:p>
            <a:r>
              <a:rPr lang="en-US" dirty="0"/>
              <a:t>Validate Power</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113</a:t>
            </a:fld>
            <a:endParaRPr lang="en-US"/>
          </a:p>
        </p:txBody>
      </p:sp>
    </p:spTree>
    <p:extLst>
      <p:ext uri="{BB962C8B-B14F-4D97-AF65-F5344CB8AC3E}">
        <p14:creationId xmlns:p14="http://schemas.microsoft.com/office/powerpoint/2010/main" val="53317106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a:t>SERDES Design Process</a:t>
            </a:r>
            <a:endParaRPr lang="en-US" dirty="0"/>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228600" y="905691"/>
            <a:ext cx="7903028" cy="5046617"/>
          </a:xfrm>
        </p:spPr>
        <p:txBody>
          <a:bodyPr/>
          <a:lstStyle/>
          <a:p>
            <a:r>
              <a:rPr lang="en-US" dirty="0"/>
              <a:t>Layout</a:t>
            </a:r>
          </a:p>
          <a:p>
            <a:pPr lvl="1"/>
            <a:r>
              <a:rPr lang="en-US" sz="2000" b="0" dirty="0"/>
              <a:t>Floor Plan</a:t>
            </a:r>
          </a:p>
          <a:p>
            <a:pPr lvl="1"/>
            <a:endParaRPr lang="en-US" sz="2000" b="0" dirty="0"/>
          </a:p>
          <a:p>
            <a:pPr lvl="1"/>
            <a:r>
              <a:rPr lang="en-US" sz="2000" b="0" dirty="0"/>
              <a:t>Route one example of each type SERDES circuit for export to simulation to validate the actual layout performance</a:t>
            </a:r>
          </a:p>
          <a:p>
            <a:pPr lvl="1"/>
            <a:endParaRPr lang="en-US" sz="2000" b="0" dirty="0"/>
          </a:p>
          <a:p>
            <a:pPr lvl="1"/>
            <a:r>
              <a:rPr lang="en-US" sz="2000" b="0" dirty="0"/>
              <a:t>If there are multiple topologies, one example of each SERDES topology must be exported and validated in simulation.</a:t>
            </a:r>
          </a:p>
          <a:p>
            <a:pPr lvl="1"/>
            <a:endParaRPr lang="en-US" sz="2000" b="0" dirty="0"/>
          </a:p>
          <a:p>
            <a:pPr lvl="1"/>
            <a:r>
              <a:rPr lang="en-US" sz="2000" b="0" dirty="0"/>
              <a:t>Export SERDES routes and validate routing progress on the fly to identify any issues as early as possible.  Mid layout simulations can identify critical trade-off issues.  </a:t>
            </a:r>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114</a:t>
            </a:fld>
            <a:endParaRPr lang="en-US"/>
          </a:p>
        </p:txBody>
      </p:sp>
    </p:spTree>
    <p:extLst>
      <p:ext uri="{BB962C8B-B14F-4D97-AF65-F5344CB8AC3E}">
        <p14:creationId xmlns:p14="http://schemas.microsoft.com/office/powerpoint/2010/main" val="1415455174"/>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t>Layout</a:t>
            </a:r>
          </a:p>
          <a:p>
            <a:r>
              <a:rPr lang="en-US" dirty="0">
                <a:solidFill>
                  <a:srgbClr val="FF0000"/>
                </a:solidFill>
              </a:rPr>
              <a:t>Final Validation of all SERDES circuits</a:t>
            </a:r>
          </a:p>
          <a:p>
            <a:r>
              <a:rPr lang="en-US" dirty="0"/>
              <a:t>Validate Power Delivery Network design</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115</a:t>
            </a:fld>
            <a:endParaRPr lang="en-US"/>
          </a:p>
        </p:txBody>
      </p:sp>
    </p:spTree>
    <p:extLst>
      <p:ext uri="{BB962C8B-B14F-4D97-AF65-F5344CB8AC3E}">
        <p14:creationId xmlns:p14="http://schemas.microsoft.com/office/powerpoint/2010/main" val="2947847619"/>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A2F4E-8453-451C-81DE-44EB091B8A85}"/>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41E616E6-4A71-4DC8-80C1-4C88CFBA426C}"/>
              </a:ext>
            </a:extLst>
          </p:cNvPr>
          <p:cNvSpPr>
            <a:spLocks noGrp="1"/>
          </p:cNvSpPr>
          <p:nvPr>
            <p:ph idx="1"/>
          </p:nvPr>
        </p:nvSpPr>
        <p:spPr/>
        <p:txBody>
          <a:bodyPr/>
          <a:lstStyle/>
          <a:p>
            <a:r>
              <a:rPr lang="en-US" dirty="0"/>
              <a:t>Final validation of all SERDES circuits</a:t>
            </a:r>
          </a:p>
          <a:p>
            <a:pPr lvl="1"/>
            <a:r>
              <a:rPr lang="en-US" sz="2000" b="0" dirty="0"/>
              <a:t>Use automated tools to rigorously validate all SERDES routes for design safety margin and identify outliers.</a:t>
            </a:r>
          </a:p>
          <a:p>
            <a:pPr lvl="1"/>
            <a:endParaRPr lang="en-US" sz="2000" b="0" dirty="0"/>
          </a:p>
          <a:p>
            <a:pPr lvl="1"/>
            <a:r>
              <a:rPr lang="en-US" sz="2000" b="0" dirty="0"/>
              <a:t>Questionable routes must be analyzed on a 3D FEM basis to get a more precise understanding of the circuit performance.</a:t>
            </a:r>
          </a:p>
          <a:p>
            <a:pPr lvl="1"/>
            <a:endParaRPr lang="en-US" sz="2000" b="0" dirty="0"/>
          </a:p>
          <a:p>
            <a:pPr lvl="1"/>
            <a:r>
              <a:rPr lang="en-US" sz="2000" b="0" dirty="0"/>
              <a:t>Power delivery performance must be validated</a:t>
            </a:r>
          </a:p>
          <a:p>
            <a:endParaRPr lang="en-US" dirty="0"/>
          </a:p>
        </p:txBody>
      </p:sp>
      <p:sp>
        <p:nvSpPr>
          <p:cNvPr id="4" name="Slide Number Placeholder 3">
            <a:extLst>
              <a:ext uri="{FF2B5EF4-FFF2-40B4-BE49-F238E27FC236}">
                <a16:creationId xmlns:a16="http://schemas.microsoft.com/office/drawing/2014/main" id="{C6B936A7-5C7A-4161-BB51-045BA8CC99B8}"/>
              </a:ext>
            </a:extLst>
          </p:cNvPr>
          <p:cNvSpPr>
            <a:spLocks noGrp="1"/>
          </p:cNvSpPr>
          <p:nvPr>
            <p:ph type="sldNum" sz="quarter" idx="10"/>
          </p:nvPr>
        </p:nvSpPr>
        <p:spPr/>
        <p:txBody>
          <a:bodyPr/>
          <a:lstStyle/>
          <a:p>
            <a:pPr>
              <a:defRPr/>
            </a:pPr>
            <a:fld id="{714D1B9A-C289-4C0D-97F1-45416F7772A7}" type="slidenum">
              <a:rPr lang="en-US" smtClean="0"/>
              <a:pPr>
                <a:defRPr/>
              </a:pPr>
              <a:t>116</a:t>
            </a:fld>
            <a:endParaRPr lang="en-US"/>
          </a:p>
        </p:txBody>
      </p:sp>
    </p:spTree>
    <p:extLst>
      <p:ext uri="{BB962C8B-B14F-4D97-AF65-F5344CB8AC3E}">
        <p14:creationId xmlns:p14="http://schemas.microsoft.com/office/powerpoint/2010/main" val="165293585"/>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t>Layout</a:t>
            </a:r>
          </a:p>
          <a:p>
            <a:r>
              <a:rPr lang="en-US" dirty="0"/>
              <a:t>Final verification of all SERDES circuits</a:t>
            </a:r>
          </a:p>
          <a:p>
            <a:r>
              <a:rPr lang="en-US" dirty="0">
                <a:solidFill>
                  <a:srgbClr val="FF0000"/>
                </a:solidFill>
              </a:rPr>
              <a:t>Validate Power</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117</a:t>
            </a:fld>
            <a:endParaRPr lang="en-US"/>
          </a:p>
        </p:txBody>
      </p:sp>
    </p:spTree>
    <p:extLst>
      <p:ext uri="{BB962C8B-B14F-4D97-AF65-F5344CB8AC3E}">
        <p14:creationId xmlns:p14="http://schemas.microsoft.com/office/powerpoint/2010/main" val="2496874454"/>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3245C-5A99-40F6-A226-A8C7DF9AFBC9}"/>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D73924ED-45F3-400C-995E-1DDACC484102}"/>
              </a:ext>
            </a:extLst>
          </p:cNvPr>
          <p:cNvSpPr>
            <a:spLocks noGrp="1"/>
          </p:cNvSpPr>
          <p:nvPr>
            <p:ph idx="1"/>
          </p:nvPr>
        </p:nvSpPr>
        <p:spPr/>
        <p:txBody>
          <a:bodyPr/>
          <a:lstStyle/>
          <a:p>
            <a:r>
              <a:rPr lang="en-US" dirty="0"/>
              <a:t>Validate Power Delivery Network design</a:t>
            </a:r>
          </a:p>
          <a:p>
            <a:pPr lvl="1"/>
            <a:r>
              <a:rPr lang="en-US" sz="2000" b="0" dirty="0"/>
              <a:t>Power Delivery Network topology</a:t>
            </a:r>
          </a:p>
          <a:p>
            <a:pPr lvl="2"/>
            <a:r>
              <a:rPr lang="en-US" sz="1600" b="0" dirty="0"/>
              <a:t>Common errors</a:t>
            </a:r>
          </a:p>
          <a:p>
            <a:pPr lvl="1"/>
            <a:r>
              <a:rPr lang="en-US" sz="2000" b="0" dirty="0"/>
              <a:t>Power plane noise</a:t>
            </a:r>
          </a:p>
          <a:p>
            <a:pPr lvl="1"/>
            <a:endParaRPr lang="en-US" sz="2000" b="0" dirty="0"/>
          </a:p>
          <a:p>
            <a:pPr lvl="1"/>
            <a:r>
              <a:rPr lang="en-US" sz="2000" b="0" dirty="0"/>
              <a:t>DC drop</a:t>
            </a:r>
          </a:p>
        </p:txBody>
      </p:sp>
      <p:sp>
        <p:nvSpPr>
          <p:cNvPr id="4" name="Slide Number Placeholder 3">
            <a:extLst>
              <a:ext uri="{FF2B5EF4-FFF2-40B4-BE49-F238E27FC236}">
                <a16:creationId xmlns:a16="http://schemas.microsoft.com/office/drawing/2014/main" id="{48B57433-0078-4603-AC44-55BAB6FB7F06}"/>
              </a:ext>
            </a:extLst>
          </p:cNvPr>
          <p:cNvSpPr>
            <a:spLocks noGrp="1"/>
          </p:cNvSpPr>
          <p:nvPr>
            <p:ph type="sldNum" sz="quarter" idx="10"/>
          </p:nvPr>
        </p:nvSpPr>
        <p:spPr/>
        <p:txBody>
          <a:bodyPr/>
          <a:lstStyle/>
          <a:p>
            <a:pPr>
              <a:defRPr/>
            </a:pPr>
            <a:fld id="{714D1B9A-C289-4C0D-97F1-45416F7772A7}" type="slidenum">
              <a:rPr lang="en-US" smtClean="0"/>
              <a:pPr>
                <a:defRPr/>
              </a:pPr>
              <a:t>118</a:t>
            </a:fld>
            <a:endParaRPr lang="en-US"/>
          </a:p>
        </p:txBody>
      </p:sp>
    </p:spTree>
    <p:extLst>
      <p:ext uri="{BB962C8B-B14F-4D97-AF65-F5344CB8AC3E}">
        <p14:creationId xmlns:p14="http://schemas.microsoft.com/office/powerpoint/2010/main" val="2235130023"/>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t>Layout</a:t>
            </a:r>
          </a:p>
          <a:p>
            <a:r>
              <a:rPr lang="en-US" dirty="0"/>
              <a:t>Final verification of all SERDES circuits</a:t>
            </a:r>
          </a:p>
          <a:p>
            <a:r>
              <a:rPr lang="en-US" dirty="0"/>
              <a:t>Validate Power Delivery Network design</a:t>
            </a:r>
          </a:p>
          <a:p>
            <a:r>
              <a:rPr lang="en-US" dirty="0">
                <a:solidFill>
                  <a:srgbClr val="FF0000"/>
                </a:solidFill>
              </a:rPr>
              <a:t>Pre-Fabrication Design Review</a:t>
            </a:r>
          </a:p>
          <a:p>
            <a:r>
              <a:rPr lang="en-US" dirty="0">
                <a:solidFill>
                  <a:srgbClr val="FF0000"/>
                </a:solidFill>
              </a:rPr>
              <a:t>Fabricate</a:t>
            </a:r>
          </a:p>
          <a:p>
            <a:r>
              <a:rPr lang="en-US" dirty="0">
                <a:solidFill>
                  <a:srgbClr val="FF0000"/>
                </a:solidFill>
              </a:rPr>
              <a:t>Verify Safety Margin through lab tests</a:t>
            </a:r>
          </a:p>
          <a:p>
            <a:r>
              <a:rPr lang="en-US" dirty="0">
                <a:solidFill>
                  <a:srgbClr val="FF0000"/>
                </a:solidFill>
              </a:rPr>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119</a:t>
            </a:fld>
            <a:endParaRPr lang="en-US"/>
          </a:p>
        </p:txBody>
      </p:sp>
    </p:spTree>
    <p:extLst>
      <p:ext uri="{BB962C8B-B14F-4D97-AF65-F5344CB8AC3E}">
        <p14:creationId xmlns:p14="http://schemas.microsoft.com/office/powerpoint/2010/main" val="245539298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A90B9-F6E6-EE9A-382C-59C549D56537}"/>
              </a:ext>
            </a:extLst>
          </p:cNvPr>
          <p:cNvSpPr>
            <a:spLocks noGrp="1"/>
          </p:cNvSpPr>
          <p:nvPr>
            <p:ph type="title"/>
          </p:nvPr>
        </p:nvSpPr>
        <p:spPr/>
        <p:txBody>
          <a:bodyPr/>
          <a:lstStyle/>
          <a:p>
            <a:r>
              <a:rPr lang="en-US" dirty="0"/>
              <a:t>Design and Manufacturing Safety Margin</a:t>
            </a:r>
          </a:p>
        </p:txBody>
      </p:sp>
      <p:sp>
        <p:nvSpPr>
          <p:cNvPr id="3" name="Content Placeholder 2">
            <a:extLst>
              <a:ext uri="{FF2B5EF4-FFF2-40B4-BE49-F238E27FC236}">
                <a16:creationId xmlns:a16="http://schemas.microsoft.com/office/drawing/2014/main" id="{59C1D945-56E3-0B7F-02AF-0A99C8C2447A}"/>
              </a:ext>
            </a:extLst>
          </p:cNvPr>
          <p:cNvSpPr>
            <a:spLocks noGrp="1"/>
          </p:cNvSpPr>
          <p:nvPr>
            <p:ph idx="1"/>
          </p:nvPr>
        </p:nvSpPr>
        <p:spPr>
          <a:xfrm>
            <a:off x="592509" y="1371600"/>
            <a:ext cx="7772400" cy="4114800"/>
          </a:xfrm>
        </p:spPr>
        <p:txBody>
          <a:bodyPr/>
          <a:lstStyle/>
          <a:p>
            <a:r>
              <a:rPr lang="en-US" sz="2000" b="0" dirty="0"/>
              <a:t>A successful design must have a manufacturing yield of 98% or better.</a:t>
            </a:r>
          </a:p>
          <a:p>
            <a:endParaRPr lang="en-US" sz="2000" b="0" dirty="0"/>
          </a:p>
          <a:p>
            <a:r>
              <a:rPr lang="en-US" sz="2000" b="0" dirty="0"/>
              <a:t>A successful design must allow for engineering uncertainty.</a:t>
            </a:r>
          </a:p>
          <a:p>
            <a:endParaRPr lang="en-US" sz="2000" b="0" dirty="0"/>
          </a:p>
          <a:p>
            <a:r>
              <a:rPr lang="en-US" sz="2000" b="0" dirty="0"/>
              <a:t>A 3db D&amp;M Safety Margin is the minimum I will accept.</a:t>
            </a:r>
          </a:p>
          <a:p>
            <a:endParaRPr lang="en-US" sz="2000" b="0" dirty="0"/>
          </a:p>
          <a:p>
            <a:r>
              <a:rPr lang="en-US" sz="2000" b="0" dirty="0"/>
              <a:t>A 6db D&amp;M safety margin will drastically reduce the engineering effort necessary to assure product success.</a:t>
            </a:r>
          </a:p>
        </p:txBody>
      </p:sp>
      <p:sp>
        <p:nvSpPr>
          <p:cNvPr id="4" name="Slide Number Placeholder 3">
            <a:extLst>
              <a:ext uri="{FF2B5EF4-FFF2-40B4-BE49-F238E27FC236}">
                <a16:creationId xmlns:a16="http://schemas.microsoft.com/office/drawing/2014/main" id="{ED0966D9-4418-3D9D-4BE7-BF53CE1006FA}"/>
              </a:ext>
            </a:extLst>
          </p:cNvPr>
          <p:cNvSpPr>
            <a:spLocks noGrp="1"/>
          </p:cNvSpPr>
          <p:nvPr>
            <p:ph type="sldNum" sz="quarter" idx="10"/>
          </p:nvPr>
        </p:nvSpPr>
        <p:spPr/>
        <p:txBody>
          <a:bodyPr/>
          <a:lstStyle/>
          <a:p>
            <a:pPr>
              <a:defRPr/>
            </a:pPr>
            <a:fld id="{714D1B9A-C289-4C0D-97F1-45416F7772A7}" type="slidenum">
              <a:rPr lang="en-US" smtClean="0"/>
              <a:pPr>
                <a:defRPr/>
              </a:pPr>
              <a:t>12</a:t>
            </a:fld>
            <a:endParaRPr lang="en-US"/>
          </a:p>
        </p:txBody>
      </p:sp>
    </p:spTree>
    <p:extLst>
      <p:ext uri="{BB962C8B-B14F-4D97-AF65-F5344CB8AC3E}">
        <p14:creationId xmlns:p14="http://schemas.microsoft.com/office/powerpoint/2010/main" val="3645645526"/>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a:xfrm>
            <a:off x="228600" y="152400"/>
            <a:ext cx="8763000" cy="476250"/>
          </a:xfrm>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809897"/>
            <a:ext cx="7903028" cy="5303519"/>
          </a:xfrm>
        </p:spPr>
        <p:txBody>
          <a:bodyPr/>
          <a:lstStyle/>
          <a:p>
            <a:r>
              <a:rPr lang="en-US" sz="2400" dirty="0"/>
              <a:t>Pre-Fabrication Design Review</a:t>
            </a:r>
          </a:p>
          <a:p>
            <a:pPr lvl="1"/>
            <a:r>
              <a:rPr lang="en-US" sz="2000" b="0" dirty="0"/>
              <a:t>EE, Layout Designer, </a:t>
            </a:r>
            <a:r>
              <a:rPr lang="en-US" sz="2000" b="0" dirty="0" err="1"/>
              <a:t>Mfg</a:t>
            </a:r>
            <a:r>
              <a:rPr lang="en-US" sz="2000" b="0" dirty="0"/>
              <a:t> Rep., devils advocate</a:t>
            </a:r>
          </a:p>
          <a:p>
            <a:pPr lvl="1"/>
            <a:r>
              <a:rPr lang="en-US" sz="2000" b="0" dirty="0"/>
              <a:t>Did you cover the bases?</a:t>
            </a:r>
          </a:p>
          <a:p>
            <a:pPr lvl="1"/>
            <a:r>
              <a:rPr lang="en-US" sz="2000" b="0" dirty="0"/>
              <a:t>Should this board be fabricated at this point?</a:t>
            </a:r>
          </a:p>
          <a:p>
            <a:pPr lvl="1"/>
            <a:r>
              <a:rPr lang="en-US" sz="2000" b="0" dirty="0"/>
              <a:t>What is predicted design safety margin?</a:t>
            </a:r>
          </a:p>
          <a:p>
            <a:pPr lvl="1"/>
            <a:r>
              <a:rPr lang="en-US" sz="2000" b="0" dirty="0"/>
              <a:t>If less than 3db, you are just gambling.</a:t>
            </a:r>
          </a:p>
          <a:p>
            <a:r>
              <a:rPr lang="en-US" sz="2400" dirty="0"/>
              <a:t>Fabricate board</a:t>
            </a:r>
          </a:p>
          <a:p>
            <a:r>
              <a:rPr lang="en-US" sz="2400" dirty="0"/>
              <a:t>Test Prototype Board’s performance and get a rough indication of safety margin</a:t>
            </a:r>
          </a:p>
          <a:p>
            <a:pPr lvl="1"/>
            <a:r>
              <a:rPr lang="en-US" sz="2000" b="0" dirty="0"/>
              <a:t>If satisfactory, release to production</a:t>
            </a:r>
          </a:p>
          <a:p>
            <a:pPr lvl="1"/>
            <a:r>
              <a:rPr lang="en-US" sz="2000" b="0" dirty="0"/>
              <a:t>If not satisfactory…..fix your process!</a:t>
            </a:r>
          </a:p>
          <a:p>
            <a:r>
              <a:rPr lang="en-US" sz="2400" dirty="0"/>
              <a:t>Post Fabrication Design Review….if necessary</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120</a:t>
            </a:fld>
            <a:endParaRPr lang="en-US"/>
          </a:p>
        </p:txBody>
      </p:sp>
    </p:spTree>
    <p:extLst>
      <p:ext uri="{BB962C8B-B14F-4D97-AF65-F5344CB8AC3E}">
        <p14:creationId xmlns:p14="http://schemas.microsoft.com/office/powerpoint/2010/main" val="419024728"/>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C47D-1BB5-44FF-A3E0-A1354D987D20}"/>
              </a:ext>
            </a:extLst>
          </p:cNvPr>
          <p:cNvSpPr>
            <a:spLocks noGrp="1"/>
          </p:cNvSpPr>
          <p:nvPr>
            <p:ph type="title"/>
          </p:nvPr>
        </p:nvSpPr>
        <p:spPr/>
        <p:txBody>
          <a:bodyPr/>
          <a:lstStyle/>
          <a:p>
            <a:r>
              <a:rPr lang="en-US" dirty="0"/>
              <a:t>SERDES Design Process</a:t>
            </a:r>
          </a:p>
        </p:txBody>
      </p:sp>
      <p:sp>
        <p:nvSpPr>
          <p:cNvPr id="3" name="Content Placeholder 2">
            <a:extLst>
              <a:ext uri="{FF2B5EF4-FFF2-40B4-BE49-F238E27FC236}">
                <a16:creationId xmlns:a16="http://schemas.microsoft.com/office/drawing/2014/main" id="{033571C8-B5C6-4943-ABB1-14D3AD0FEB6C}"/>
              </a:ext>
            </a:extLst>
          </p:cNvPr>
          <p:cNvSpPr>
            <a:spLocks noGrp="1"/>
          </p:cNvSpPr>
          <p:nvPr>
            <p:ph idx="1"/>
          </p:nvPr>
        </p:nvSpPr>
        <p:spPr>
          <a:xfrm>
            <a:off x="548641" y="1066799"/>
            <a:ext cx="7903028" cy="5046617"/>
          </a:xfrm>
        </p:spPr>
        <p:txBody>
          <a:bodyPr/>
          <a:lstStyle/>
          <a:p>
            <a:r>
              <a:rPr lang="en-US" dirty="0"/>
              <a:t>Initial Analysis</a:t>
            </a:r>
          </a:p>
          <a:p>
            <a:r>
              <a:rPr lang="en-US" dirty="0"/>
              <a:t>Detail Design</a:t>
            </a:r>
          </a:p>
          <a:p>
            <a:r>
              <a:rPr lang="en-US" dirty="0"/>
              <a:t>Pre-Layout Design Review</a:t>
            </a:r>
          </a:p>
          <a:p>
            <a:r>
              <a:rPr lang="en-US" dirty="0"/>
              <a:t>Layout</a:t>
            </a:r>
          </a:p>
          <a:p>
            <a:r>
              <a:rPr lang="en-US" dirty="0"/>
              <a:t>Final verification of all SERDES circuits</a:t>
            </a:r>
          </a:p>
          <a:p>
            <a:r>
              <a:rPr lang="en-US" dirty="0"/>
              <a:t>Verify Power</a:t>
            </a:r>
          </a:p>
          <a:p>
            <a:r>
              <a:rPr lang="en-US" dirty="0"/>
              <a:t>Pre-Fabrication Design Review</a:t>
            </a:r>
          </a:p>
          <a:p>
            <a:r>
              <a:rPr lang="en-US" dirty="0"/>
              <a:t>Fabricate</a:t>
            </a:r>
          </a:p>
          <a:p>
            <a:r>
              <a:rPr lang="en-US" dirty="0"/>
              <a:t>Verify Safety Margin through lab tests</a:t>
            </a:r>
          </a:p>
          <a:p>
            <a:r>
              <a:rPr lang="en-US" dirty="0"/>
              <a:t>Post Fabrication Design Review</a:t>
            </a:r>
          </a:p>
          <a:p>
            <a:endParaRPr lang="en-US" dirty="0"/>
          </a:p>
        </p:txBody>
      </p:sp>
      <p:sp>
        <p:nvSpPr>
          <p:cNvPr id="4" name="Slide Number Placeholder 3">
            <a:extLst>
              <a:ext uri="{FF2B5EF4-FFF2-40B4-BE49-F238E27FC236}">
                <a16:creationId xmlns:a16="http://schemas.microsoft.com/office/drawing/2014/main" id="{D97F3507-0512-4366-9321-D5664AFB0B78}"/>
              </a:ext>
            </a:extLst>
          </p:cNvPr>
          <p:cNvSpPr>
            <a:spLocks noGrp="1"/>
          </p:cNvSpPr>
          <p:nvPr>
            <p:ph type="sldNum" sz="quarter" idx="10"/>
          </p:nvPr>
        </p:nvSpPr>
        <p:spPr/>
        <p:txBody>
          <a:bodyPr/>
          <a:lstStyle/>
          <a:p>
            <a:pPr>
              <a:defRPr/>
            </a:pPr>
            <a:fld id="{714D1B9A-C289-4C0D-97F1-45416F7772A7}" type="slidenum">
              <a:rPr lang="en-US" smtClean="0"/>
              <a:pPr>
                <a:defRPr/>
              </a:pPr>
              <a:t>121</a:t>
            </a:fld>
            <a:endParaRPr lang="en-US"/>
          </a:p>
        </p:txBody>
      </p:sp>
    </p:spTree>
    <p:extLst>
      <p:ext uri="{BB962C8B-B14F-4D97-AF65-F5344CB8AC3E}">
        <p14:creationId xmlns:p14="http://schemas.microsoft.com/office/powerpoint/2010/main" val="1482148417"/>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5DE0C-C194-4FC6-8A1D-8BBFC98296D0}"/>
              </a:ext>
            </a:extLst>
          </p:cNvPr>
          <p:cNvSpPr>
            <a:spLocks noGrp="1"/>
          </p:cNvSpPr>
          <p:nvPr>
            <p:ph type="title"/>
          </p:nvPr>
        </p:nvSpPr>
        <p:spPr>
          <a:xfrm>
            <a:off x="228600" y="152400"/>
            <a:ext cx="8763000" cy="686499"/>
          </a:xfrm>
        </p:spPr>
        <p:txBody>
          <a:bodyPr/>
          <a:lstStyle/>
          <a:p>
            <a:pPr marL="400050" lvl="1">
              <a:lnSpc>
                <a:spcPct val="107000"/>
              </a:lnSpc>
              <a:spcBef>
                <a:spcPts val="0"/>
              </a:spcBef>
              <a:spcAft>
                <a:spcPts val="800"/>
              </a:spcAft>
            </a:pPr>
            <a:r>
              <a:rPr lang="en-US" sz="3600" dirty="0">
                <a:effectLst/>
                <a:latin typeface="Calibri" panose="020F0502020204030204" pitchFamily="34" charset="0"/>
                <a:ea typeface="Calibri" panose="020F0502020204030204" pitchFamily="34" charset="0"/>
                <a:cs typeface="Times New Roman" panose="02020603050405020304" pitchFamily="18" charset="0"/>
              </a:rPr>
              <a:t>Pre-Layout Analysis and Design   </a:t>
            </a:r>
          </a:p>
        </p:txBody>
      </p:sp>
      <p:sp>
        <p:nvSpPr>
          <p:cNvPr id="3" name="Content Placeholder 2">
            <a:extLst>
              <a:ext uri="{FF2B5EF4-FFF2-40B4-BE49-F238E27FC236}">
                <a16:creationId xmlns:a16="http://schemas.microsoft.com/office/drawing/2014/main" id="{4576A825-145F-4DBC-80DC-34D6B32E5850}"/>
              </a:ext>
            </a:extLst>
          </p:cNvPr>
          <p:cNvSpPr>
            <a:spLocks noGrp="1"/>
          </p:cNvSpPr>
          <p:nvPr>
            <p:ph idx="1"/>
          </p:nvPr>
        </p:nvSpPr>
        <p:spPr>
          <a:xfrm>
            <a:off x="608012" y="922789"/>
            <a:ext cx="7772400" cy="4258811"/>
          </a:xfrm>
        </p:spPr>
        <p:txBody>
          <a:bodyPr/>
          <a:lstStyle/>
          <a:p>
            <a:pPr marL="800100" lvl="2">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The purpose is to discover and validate a layout strategy that will produce the electrical performance required or provide evidence that the design cannot be built as conceived.</a:t>
            </a:r>
          </a:p>
          <a:p>
            <a:pPr marL="800100" lvl="2">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Assuming a modern 26Gbps </a:t>
            </a:r>
            <a:r>
              <a:rPr lang="en-US" sz="1400" b="0" dirty="0">
                <a:latin typeface="Calibri" panose="020F0502020204030204" pitchFamily="34" charset="0"/>
                <a:ea typeface="Calibri" panose="020F0502020204030204" pitchFamily="34" charset="0"/>
                <a:cs typeface="Times New Roman" panose="02020603050405020304" pitchFamily="18" charset="0"/>
              </a:rPr>
              <a:t>NRZ technology my initial trace budget would be </a:t>
            </a:r>
            <a:r>
              <a:rPr lang="en-US" sz="1400" b="0" dirty="0">
                <a:effectLst/>
                <a:latin typeface="Calibri" panose="020F0502020204030204" pitchFamily="34" charset="0"/>
                <a:ea typeface="Calibri" panose="020F0502020204030204" pitchFamily="34" charset="0"/>
                <a:cs typeface="Times New Roman" panose="02020603050405020304" pitchFamily="18" charset="0"/>
              </a:rPr>
              <a:t>about 12db</a:t>
            </a:r>
          </a:p>
          <a:p>
            <a:pPr marL="800100" lvl="2">
              <a:lnSpc>
                <a:spcPct val="107000"/>
              </a:lnSpc>
              <a:spcBef>
                <a:spcPts val="0"/>
              </a:spcBef>
              <a:spcAft>
                <a:spcPts val="800"/>
              </a:spcAft>
            </a:pPr>
            <a:r>
              <a:rPr lang="en-US" sz="1200" b="0" dirty="0">
                <a:latin typeface="Calibri" panose="020F0502020204030204" pitchFamily="34" charset="0"/>
                <a:ea typeface="Calibri" panose="020F0502020204030204" pitchFamily="34" charset="0"/>
                <a:cs typeface="Times New Roman" panose="02020603050405020304" pitchFamily="18" charset="0"/>
              </a:rPr>
              <a:t>What combination of laminate type, layer stack-up, and routing space - trace width will go 12” at 13GHz with less than 12db of attenuation</a:t>
            </a:r>
          </a:p>
          <a:p>
            <a:pPr marL="800100" lvl="2">
              <a:lnSpc>
                <a:spcPct val="107000"/>
              </a:lnSpc>
              <a:spcBef>
                <a:spcPts val="0"/>
              </a:spcBef>
              <a:spcAft>
                <a:spcPts val="800"/>
              </a:spcAft>
            </a:pPr>
            <a:r>
              <a:rPr lang="en-US" sz="1400" b="0" dirty="0">
                <a:latin typeface="Calibri" panose="020F0502020204030204" pitchFamily="34" charset="0"/>
                <a:ea typeface="Calibri" panose="020F0502020204030204" pitchFamily="34" charset="0"/>
                <a:cs typeface="Times New Roman" panose="02020603050405020304" pitchFamily="18" charset="0"/>
              </a:rPr>
              <a:t>In the total loss margin is  with gross simulation that are fast and easy to establish a base line for laminate material, layer stack-up refine down to more detailed simulations as long as the easy simulations.</a:t>
            </a:r>
          </a:p>
          <a:p>
            <a:pPr marL="800100" lvl="2">
              <a:lnSpc>
                <a:spcPct val="107000"/>
              </a:lnSpc>
              <a:spcBef>
                <a:spcPts val="0"/>
              </a:spcBef>
              <a:spcAft>
                <a:spcPts val="800"/>
              </a:spcAft>
            </a:pPr>
            <a:r>
              <a:rPr lang="en-US" sz="1400" b="0" dirty="0">
                <a:latin typeface="Calibri" panose="020F0502020204030204" pitchFamily="34" charset="0"/>
                <a:ea typeface="Calibri" panose="020F0502020204030204" pitchFamily="34" charset="0"/>
                <a:cs typeface="Times New Roman" panose="02020603050405020304" pitchFamily="18" charset="0"/>
              </a:rPr>
              <a:t>At the first level we simulate stack-up, laminate types, and routing rules that will enable a minimum drive level signal to arrive at the receiver with no more than 12db of loss at the Nyquist frequency. If a layout strategy appears valid, we will refine the performance estimate until the predicted performance including a design margin  meets the requirements recursively simulate with higher fidelity models until we can prove the strategy will not work or we prove it will work and also result in an adequate </a:t>
            </a:r>
            <a:r>
              <a:rPr lang="en-US" sz="1400" b="0" dirty="0" err="1">
                <a:latin typeface="Calibri" panose="020F0502020204030204" pitchFamily="34" charset="0"/>
                <a:ea typeface="Calibri" panose="020F0502020204030204" pitchFamily="34" charset="0"/>
                <a:cs typeface="Times New Roman" panose="02020603050405020304" pitchFamily="18" charset="0"/>
              </a:rPr>
              <a:t>sasuch</a:t>
            </a:r>
            <a:r>
              <a:rPr lang="en-US" sz="1400" b="0" dirty="0">
                <a:latin typeface="Calibri" panose="020F0502020204030204" pitchFamily="34" charset="0"/>
                <a:ea typeface="Calibri" panose="020F0502020204030204" pitchFamily="34" charset="0"/>
                <a:cs typeface="Times New Roman" panose="02020603050405020304" pitchFamily="18" charset="0"/>
              </a:rPr>
              <a:t> time as the predicted performance plus and simulation uncertainty will meet the performance requirements requires simulation with ever more accurate models until we can be confident that the predicted performance including any simulation uncertainty will result in a working system</a:t>
            </a:r>
            <a:endParaRPr lang="en-US" sz="1400" b="0" dirty="0">
              <a:effectLst/>
              <a:latin typeface="Calibri" panose="020F0502020204030204" pitchFamily="34" charset="0"/>
              <a:ea typeface="Calibri" panose="020F0502020204030204" pitchFamily="34" charset="0"/>
              <a:cs typeface="Times New Roman" panose="02020603050405020304" pitchFamily="18" charset="0"/>
            </a:endParaRPr>
          </a:p>
          <a:p>
            <a:pPr marL="800100" lvl="2">
              <a:lnSpc>
                <a:spcPct val="107000"/>
              </a:lnSpc>
              <a:spcBef>
                <a:spcPts val="0"/>
              </a:spcBef>
              <a:spcAft>
                <a:spcPts val="800"/>
              </a:spcAft>
            </a:pPr>
            <a:endParaRPr lang="en-US" dirty="0"/>
          </a:p>
        </p:txBody>
      </p:sp>
      <p:sp>
        <p:nvSpPr>
          <p:cNvPr id="4" name="Slide Number Placeholder 3">
            <a:extLst>
              <a:ext uri="{FF2B5EF4-FFF2-40B4-BE49-F238E27FC236}">
                <a16:creationId xmlns:a16="http://schemas.microsoft.com/office/drawing/2014/main" id="{80ED3CA0-670D-49F8-9B88-929D82CEF423}"/>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122</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182763356"/>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5DE0C-C194-4FC6-8A1D-8BBFC98296D0}"/>
              </a:ext>
            </a:extLst>
          </p:cNvPr>
          <p:cNvSpPr>
            <a:spLocks noGrp="1"/>
          </p:cNvSpPr>
          <p:nvPr>
            <p:ph type="title"/>
          </p:nvPr>
        </p:nvSpPr>
        <p:spPr>
          <a:xfrm>
            <a:off x="228600" y="152400"/>
            <a:ext cx="8763000" cy="476250"/>
          </a:xfrm>
        </p:spPr>
        <p:txBody>
          <a:bodyPr/>
          <a:lstStyle/>
          <a:p>
            <a:r>
              <a:rPr lang="en-US" sz="3200" dirty="0"/>
              <a:t>Layout Phase</a:t>
            </a:r>
            <a:endParaRPr lang="en-US" dirty="0"/>
          </a:p>
        </p:txBody>
      </p:sp>
      <p:sp>
        <p:nvSpPr>
          <p:cNvPr id="3" name="Content Placeholder 2">
            <a:extLst>
              <a:ext uri="{FF2B5EF4-FFF2-40B4-BE49-F238E27FC236}">
                <a16:creationId xmlns:a16="http://schemas.microsoft.com/office/drawing/2014/main" id="{4576A825-145F-4DBC-80DC-34D6B32E5850}"/>
              </a:ext>
            </a:extLst>
          </p:cNvPr>
          <p:cNvSpPr>
            <a:spLocks noGrp="1"/>
          </p:cNvSpPr>
          <p:nvPr>
            <p:ph idx="1"/>
          </p:nvPr>
        </p:nvSpPr>
        <p:spPr>
          <a:xfrm>
            <a:off x="685800" y="986406"/>
            <a:ext cx="7772400" cy="4885888"/>
          </a:xfrm>
        </p:spPr>
        <p:txBody>
          <a:bodyPr/>
          <a:lstStyle/>
          <a:p>
            <a:r>
              <a:rPr lang="en-US" sz="2000" b="0" dirty="0"/>
              <a:t>Floor Plan</a:t>
            </a:r>
          </a:p>
          <a:p>
            <a:endParaRPr lang="en-US" sz="2000" b="0" dirty="0"/>
          </a:p>
          <a:p>
            <a:r>
              <a:rPr lang="en-US" sz="2000" b="0" dirty="0"/>
              <a:t>Place the major components and route at least one SERDES channel.</a:t>
            </a:r>
          </a:p>
          <a:p>
            <a:endParaRPr lang="en-US" sz="2000" b="0" dirty="0"/>
          </a:p>
          <a:p>
            <a:r>
              <a:rPr lang="en-US" sz="2000" b="0" dirty="0"/>
              <a:t>Export partial design to simulation system and verify the performance of the routed channel. </a:t>
            </a:r>
          </a:p>
          <a:p>
            <a:r>
              <a:rPr lang="en-US" sz="2000" b="0" dirty="0"/>
              <a:t>If the safety margin is marginal, change something to improve it.</a:t>
            </a:r>
          </a:p>
          <a:p>
            <a:endParaRPr lang="en-US" sz="2000" b="0" dirty="0"/>
          </a:p>
          <a:p>
            <a:r>
              <a:rPr lang="en-US" sz="2000" b="0" dirty="0"/>
              <a:t>When all SERDES channels have been routed, re-simulate all channels to validate their performance including channel to channel cross talk.</a:t>
            </a:r>
          </a:p>
          <a:p>
            <a:endParaRPr lang="en-US" sz="2000" b="0" dirty="0"/>
          </a:p>
          <a:p>
            <a:r>
              <a:rPr lang="en-US" sz="2000" b="0" dirty="0"/>
              <a:t>If all the channels have an adequate safety margin and there are no weird outliers, perform the Post Layout, Pre-Fabrication Design Review and release to design fabrication.</a:t>
            </a:r>
          </a:p>
          <a:p>
            <a:endParaRPr lang="en-US" dirty="0"/>
          </a:p>
        </p:txBody>
      </p:sp>
      <p:sp>
        <p:nvSpPr>
          <p:cNvPr id="4" name="Slide Number Placeholder 3">
            <a:extLst>
              <a:ext uri="{FF2B5EF4-FFF2-40B4-BE49-F238E27FC236}">
                <a16:creationId xmlns:a16="http://schemas.microsoft.com/office/drawing/2014/main" id="{80ED3CA0-670D-49F8-9B88-929D82CEF423}"/>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123</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600064281"/>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5DE0C-C194-4FC6-8A1D-8BBFC98296D0}"/>
              </a:ext>
            </a:extLst>
          </p:cNvPr>
          <p:cNvSpPr>
            <a:spLocks noGrp="1"/>
          </p:cNvSpPr>
          <p:nvPr>
            <p:ph type="title"/>
          </p:nvPr>
        </p:nvSpPr>
        <p:spPr>
          <a:xfrm>
            <a:off x="228600" y="152400"/>
            <a:ext cx="8763000" cy="476250"/>
          </a:xfrm>
        </p:spPr>
        <p:txBody>
          <a:bodyPr/>
          <a:lstStyle/>
          <a:p>
            <a:r>
              <a:rPr lang="en-US" sz="3200" dirty="0"/>
              <a:t>Post Layout / Pre Fabrication Phase</a:t>
            </a:r>
            <a:endParaRPr lang="en-US" dirty="0"/>
          </a:p>
        </p:txBody>
      </p:sp>
      <p:sp>
        <p:nvSpPr>
          <p:cNvPr id="3" name="Content Placeholder 2">
            <a:extLst>
              <a:ext uri="{FF2B5EF4-FFF2-40B4-BE49-F238E27FC236}">
                <a16:creationId xmlns:a16="http://schemas.microsoft.com/office/drawing/2014/main" id="{4576A825-145F-4DBC-80DC-34D6B32E5850}"/>
              </a:ext>
            </a:extLst>
          </p:cNvPr>
          <p:cNvSpPr>
            <a:spLocks noGrp="1"/>
          </p:cNvSpPr>
          <p:nvPr>
            <p:ph idx="1"/>
          </p:nvPr>
        </p:nvSpPr>
        <p:spPr>
          <a:xfrm>
            <a:off x="685800" y="986406"/>
            <a:ext cx="7772400" cy="4885888"/>
          </a:xfrm>
        </p:spPr>
        <p:txBody>
          <a:bodyPr/>
          <a:lstStyle/>
          <a:p>
            <a:r>
              <a:rPr lang="en-US" sz="2000" b="0" dirty="0"/>
              <a:t>Re-simulate all high-speed traces using layout “AS BUILT” data</a:t>
            </a:r>
          </a:p>
          <a:p>
            <a:r>
              <a:rPr lang="en-US" sz="2000" b="0" dirty="0"/>
              <a:t>Check PDN’s</a:t>
            </a:r>
          </a:p>
          <a:p>
            <a:r>
              <a:rPr lang="en-US" sz="2000" b="0" dirty="0"/>
              <a:t>Gather all relevant players and perform a Post Layout / Pre Fab Review</a:t>
            </a:r>
          </a:p>
          <a:p>
            <a:endParaRPr lang="en-US" dirty="0"/>
          </a:p>
        </p:txBody>
      </p:sp>
      <p:sp>
        <p:nvSpPr>
          <p:cNvPr id="4" name="Slide Number Placeholder 3">
            <a:extLst>
              <a:ext uri="{FF2B5EF4-FFF2-40B4-BE49-F238E27FC236}">
                <a16:creationId xmlns:a16="http://schemas.microsoft.com/office/drawing/2014/main" id="{80ED3CA0-670D-49F8-9B88-929D82CEF423}"/>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563675935"/>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5DE0C-C194-4FC6-8A1D-8BBFC98296D0}"/>
              </a:ext>
            </a:extLst>
          </p:cNvPr>
          <p:cNvSpPr>
            <a:spLocks noGrp="1"/>
          </p:cNvSpPr>
          <p:nvPr>
            <p:ph type="title"/>
          </p:nvPr>
        </p:nvSpPr>
        <p:spPr/>
        <p:txBody>
          <a:bodyPr/>
          <a:lstStyle/>
          <a:p>
            <a:r>
              <a:rPr lang="en-US" sz="3200" dirty="0"/>
              <a:t>Post-Fabrication Design Review</a:t>
            </a:r>
            <a:endParaRPr lang="en-US" dirty="0"/>
          </a:p>
        </p:txBody>
      </p:sp>
      <p:sp>
        <p:nvSpPr>
          <p:cNvPr id="3" name="Content Placeholder 2">
            <a:extLst>
              <a:ext uri="{FF2B5EF4-FFF2-40B4-BE49-F238E27FC236}">
                <a16:creationId xmlns:a16="http://schemas.microsoft.com/office/drawing/2014/main" id="{4576A825-145F-4DBC-80DC-34D6B32E5850}"/>
              </a:ext>
            </a:extLst>
          </p:cNvPr>
          <p:cNvSpPr>
            <a:spLocks noGrp="1"/>
          </p:cNvSpPr>
          <p:nvPr>
            <p:ph idx="1"/>
          </p:nvPr>
        </p:nvSpPr>
        <p:spPr>
          <a:xfrm>
            <a:off x="685800" y="1162575"/>
            <a:ext cx="7772400" cy="4114800"/>
          </a:xfrm>
        </p:spPr>
        <p:txBody>
          <a:bodyPr/>
          <a:lstStyle/>
          <a:p>
            <a:pPr marL="0" marR="0">
              <a:lnSpc>
                <a:spcPct val="107000"/>
              </a:lnSpc>
              <a:spcBef>
                <a:spcPts val="0"/>
              </a:spcBef>
              <a:spcAft>
                <a:spcPts val="800"/>
              </a:spcAft>
            </a:pPr>
            <a:r>
              <a:rPr lang="en-US" sz="1600" b="0" dirty="0">
                <a:effectLst/>
                <a:latin typeface="Calibri" panose="020F0502020204030204" pitchFamily="34" charset="0"/>
                <a:ea typeface="Calibri" panose="020F0502020204030204" pitchFamily="34" charset="0"/>
                <a:cs typeface="Times New Roman" panose="02020603050405020304" pitchFamily="18" charset="0"/>
              </a:rPr>
              <a:t>If the system meets its performance requirements in the lab tests, move on to production.</a:t>
            </a:r>
          </a:p>
          <a:p>
            <a:pPr marL="0" marR="0">
              <a:lnSpc>
                <a:spcPct val="107000"/>
              </a:lnSpc>
              <a:spcBef>
                <a:spcPts val="0"/>
              </a:spcBef>
              <a:spcAft>
                <a:spcPts val="800"/>
              </a:spcAft>
            </a:pPr>
            <a:r>
              <a:rPr lang="en-US" sz="1600" b="0" dirty="0">
                <a:effectLst/>
                <a:latin typeface="Calibri" panose="020F0502020204030204" pitchFamily="34" charset="0"/>
                <a:ea typeface="Calibri" panose="020F0502020204030204" pitchFamily="34" charset="0"/>
                <a:cs typeface="Times New Roman" panose="02020603050405020304" pitchFamily="18" charset="0"/>
              </a:rPr>
              <a:t>If the design does not meet the performance requirements in the lab, re-examine the assumptions, methods, or review process to identify the error and modify the process.</a:t>
            </a:r>
          </a:p>
          <a:p>
            <a:pPr marL="400050" lvl="1">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Any method used to predict the electrical performance of mechanical structures and silicon devices will have accuracy limits.</a:t>
            </a:r>
          </a:p>
          <a:p>
            <a:pPr marL="400050" lvl="1">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Early cycle circuit design performance simulations will be based on data sheets and 2D simulation models.  2D simulation models are fast and easy but have greater uncertainty than a full 3D EM model.</a:t>
            </a:r>
          </a:p>
          <a:p>
            <a:pPr marL="400050" lvl="1">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Late cycle design performance simulations will be a mix of data sheets, 2D, and 3D models.  3D models require more time but produce models with more precise fidelity.</a:t>
            </a:r>
          </a:p>
          <a:p>
            <a:pPr marL="400050" lvl="1">
              <a:lnSpc>
                <a:spcPct val="107000"/>
              </a:lnSpc>
              <a:spcBef>
                <a:spcPts val="0"/>
              </a:spcBef>
              <a:spcAft>
                <a:spcPts val="80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Data sheet models either come from the part manufacturer or are measured in the lab, de-embedded, and incorporated into the total circuit simulation as a Touchstone or S-Parameter model.</a:t>
            </a:r>
          </a:p>
          <a:p>
            <a:endParaRPr lang="en-US" dirty="0"/>
          </a:p>
        </p:txBody>
      </p:sp>
      <p:sp>
        <p:nvSpPr>
          <p:cNvPr id="4" name="Slide Number Placeholder 3">
            <a:extLst>
              <a:ext uri="{FF2B5EF4-FFF2-40B4-BE49-F238E27FC236}">
                <a16:creationId xmlns:a16="http://schemas.microsoft.com/office/drawing/2014/main" id="{80ED3CA0-670D-49F8-9B88-929D82CEF423}"/>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125</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963458812"/>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3157A-A9BA-4A29-97FE-2B4E6962E4E9}"/>
              </a:ext>
            </a:extLst>
          </p:cNvPr>
          <p:cNvSpPr>
            <a:spLocks noGrp="1"/>
          </p:cNvSpPr>
          <p:nvPr>
            <p:ph type="title"/>
          </p:nvPr>
        </p:nvSpPr>
        <p:spPr>
          <a:xfrm>
            <a:off x="228600" y="152400"/>
            <a:ext cx="8763000" cy="552275"/>
          </a:xfrm>
        </p:spPr>
        <p:txBody>
          <a:bodyPr/>
          <a:lstStyle/>
          <a:p>
            <a:r>
              <a:rPr lang="en-US" sz="2400" dirty="0"/>
              <a:t>How much analysis is necessary before fabricating  a prototype?</a:t>
            </a:r>
          </a:p>
        </p:txBody>
      </p:sp>
      <p:sp>
        <p:nvSpPr>
          <p:cNvPr id="3" name="Content Placeholder 2">
            <a:extLst>
              <a:ext uri="{FF2B5EF4-FFF2-40B4-BE49-F238E27FC236}">
                <a16:creationId xmlns:a16="http://schemas.microsoft.com/office/drawing/2014/main" id="{D023E4B9-7893-490C-9B7A-5DE3CC33917C}"/>
              </a:ext>
            </a:extLst>
          </p:cNvPr>
          <p:cNvSpPr>
            <a:spLocks noGrp="1"/>
          </p:cNvSpPr>
          <p:nvPr>
            <p:ph idx="1"/>
          </p:nvPr>
        </p:nvSpPr>
        <p:spPr>
          <a:xfrm>
            <a:off x="601211" y="806742"/>
            <a:ext cx="7772400" cy="4956494"/>
          </a:xfrm>
        </p:spPr>
        <p:txBody>
          <a:bodyPr/>
          <a:lstStyle/>
          <a:p>
            <a:pPr lvl="1"/>
            <a:r>
              <a:rPr lang="en-US" sz="2000" b="0" dirty="0"/>
              <a:t>When the predicted design performance meets all requirements plus a reasonable safety margin, fabricate the design.  </a:t>
            </a:r>
          </a:p>
          <a:p>
            <a:pPr lvl="1"/>
            <a:r>
              <a:rPr lang="en-US" sz="2000" b="0" dirty="0"/>
              <a:t>If the simulation error limits are within the safety margin, the prototype will work</a:t>
            </a:r>
          </a:p>
          <a:p>
            <a:pPr lvl="1"/>
            <a:endParaRPr lang="en-US" sz="2000" b="0" dirty="0"/>
          </a:p>
          <a:p>
            <a:pPr lvl="1"/>
            <a:r>
              <a:rPr lang="en-US" sz="2000" b="0" dirty="0"/>
              <a:t>Low volume products generally benefit from investing insurance money in each production board in order to assure required performance in the minimum design time.</a:t>
            </a:r>
          </a:p>
          <a:p>
            <a:pPr lvl="1"/>
            <a:endParaRPr lang="en-US" sz="2000" b="0" dirty="0"/>
          </a:p>
          <a:p>
            <a:pPr lvl="1"/>
            <a:r>
              <a:rPr lang="en-US" sz="2000" b="0" dirty="0"/>
              <a:t>High-volume products need to achieve the lowest reasonable manufacturing cost. That requires a much thinner design safety margin much more precise refinement of  small design layout details. The analysis time and simulation accuracy required in this environment requires significantly more time to arrive at the optimum solution.  That means massively more engineering time.</a:t>
            </a:r>
          </a:p>
          <a:p>
            <a:pPr lvl="1"/>
            <a:r>
              <a:rPr lang="en-US" sz="2000" b="0" dirty="0"/>
              <a:t>You can do higher per unit cost and fast or you can do low per unit cost.  It is extremely difficult to do both at the same time.</a:t>
            </a:r>
          </a:p>
          <a:p>
            <a:pPr lvl="1"/>
            <a:r>
              <a:rPr lang="en-US" sz="2000" b="0" dirty="0"/>
              <a:t>We need a safe answer in the shortest amount of time.</a:t>
            </a:r>
          </a:p>
          <a:p>
            <a:pPr lvl="1"/>
            <a:r>
              <a:rPr lang="en-US" sz="2000" b="0" dirty="0"/>
              <a:t>If you adopt my method of thinking about the problem and design with a safety margin, you will avoid late cycle performance issues which cause delivery delays and unplanned desperation board spins.</a:t>
            </a:r>
          </a:p>
          <a:p>
            <a:endParaRPr lang="en-US" sz="2000" dirty="0"/>
          </a:p>
        </p:txBody>
      </p:sp>
      <p:sp>
        <p:nvSpPr>
          <p:cNvPr id="4" name="Slide Number Placeholder 3">
            <a:extLst>
              <a:ext uri="{FF2B5EF4-FFF2-40B4-BE49-F238E27FC236}">
                <a16:creationId xmlns:a16="http://schemas.microsoft.com/office/drawing/2014/main" id="{8F50A106-1E74-4A84-AAFD-FCE1D5F033FE}"/>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126</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792230989"/>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3157A-A9BA-4A29-97FE-2B4E6962E4E9}"/>
              </a:ext>
            </a:extLst>
          </p:cNvPr>
          <p:cNvSpPr>
            <a:spLocks noGrp="1"/>
          </p:cNvSpPr>
          <p:nvPr>
            <p:ph type="title"/>
          </p:nvPr>
        </p:nvSpPr>
        <p:spPr>
          <a:xfrm>
            <a:off x="228600" y="152400"/>
            <a:ext cx="8763000" cy="552275"/>
          </a:xfrm>
        </p:spPr>
        <p:txBody>
          <a:bodyPr/>
          <a:lstStyle/>
          <a:p>
            <a:r>
              <a:rPr lang="en-US" sz="2400" dirty="0"/>
              <a:t>How much analysis is necessary before building  a prototype?</a:t>
            </a:r>
          </a:p>
        </p:txBody>
      </p:sp>
      <p:sp>
        <p:nvSpPr>
          <p:cNvPr id="3" name="Content Placeholder 2">
            <a:extLst>
              <a:ext uri="{FF2B5EF4-FFF2-40B4-BE49-F238E27FC236}">
                <a16:creationId xmlns:a16="http://schemas.microsoft.com/office/drawing/2014/main" id="{D023E4B9-7893-490C-9B7A-5DE3CC33917C}"/>
              </a:ext>
            </a:extLst>
          </p:cNvPr>
          <p:cNvSpPr>
            <a:spLocks noGrp="1"/>
          </p:cNvSpPr>
          <p:nvPr>
            <p:ph idx="1"/>
          </p:nvPr>
        </p:nvSpPr>
        <p:spPr>
          <a:xfrm>
            <a:off x="601211" y="806742"/>
            <a:ext cx="7772400" cy="4956494"/>
          </a:xfrm>
        </p:spPr>
        <p:txBody>
          <a:bodyPr/>
          <a:lstStyle/>
          <a:p>
            <a:pPr lvl="1"/>
            <a:r>
              <a:rPr lang="en-US" sz="2000" b="0" dirty="0"/>
              <a:t>High-volume products need to achieve the lowest reasonable manufacturing cost. </a:t>
            </a:r>
          </a:p>
          <a:p>
            <a:pPr lvl="1"/>
            <a:r>
              <a:rPr lang="en-US" sz="2000" b="0" dirty="0"/>
              <a:t>Lower manufacturing cost requires much more precise refinement of  small design layout details. </a:t>
            </a:r>
          </a:p>
          <a:p>
            <a:pPr lvl="1"/>
            <a:r>
              <a:rPr lang="en-US" sz="2000" b="0" dirty="0"/>
              <a:t>The analysis time and simulation accuracy required in this environment requires a significantly greater effort that using a more expensive per unit solution.</a:t>
            </a:r>
          </a:p>
          <a:p>
            <a:pPr lvl="1"/>
            <a:r>
              <a:rPr lang="en-US" sz="2000" b="0" dirty="0"/>
              <a:t>You can do higher per unit cost and faster design, or you can do lower per unit cost.  It is extremely difficult to do both at the same time.</a:t>
            </a:r>
          </a:p>
          <a:p>
            <a:endParaRPr lang="en-US" sz="2000" dirty="0"/>
          </a:p>
        </p:txBody>
      </p:sp>
      <p:sp>
        <p:nvSpPr>
          <p:cNvPr id="4" name="Slide Number Placeholder 3">
            <a:extLst>
              <a:ext uri="{FF2B5EF4-FFF2-40B4-BE49-F238E27FC236}">
                <a16:creationId xmlns:a16="http://schemas.microsoft.com/office/drawing/2014/main" id="{8F50A106-1E74-4A84-AAFD-FCE1D5F033FE}"/>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127</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30311594"/>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3157A-A9BA-4A29-97FE-2B4E6962E4E9}"/>
              </a:ext>
            </a:extLst>
          </p:cNvPr>
          <p:cNvSpPr>
            <a:spLocks noGrp="1"/>
          </p:cNvSpPr>
          <p:nvPr>
            <p:ph type="title"/>
          </p:nvPr>
        </p:nvSpPr>
        <p:spPr>
          <a:xfrm>
            <a:off x="228600" y="152401"/>
            <a:ext cx="8763000" cy="359328"/>
          </a:xfrm>
        </p:spPr>
        <p:txBody>
          <a:bodyPr/>
          <a:lstStyle/>
          <a:p>
            <a:r>
              <a:rPr lang="en-US" dirty="0"/>
              <a:t>When is it Good enough to ship?</a:t>
            </a:r>
          </a:p>
        </p:txBody>
      </p:sp>
      <p:sp>
        <p:nvSpPr>
          <p:cNvPr id="3" name="Content Placeholder 2">
            <a:extLst>
              <a:ext uri="{FF2B5EF4-FFF2-40B4-BE49-F238E27FC236}">
                <a16:creationId xmlns:a16="http://schemas.microsoft.com/office/drawing/2014/main" id="{D023E4B9-7893-490C-9B7A-5DE3CC33917C}"/>
              </a:ext>
            </a:extLst>
          </p:cNvPr>
          <p:cNvSpPr>
            <a:spLocks noGrp="1"/>
          </p:cNvSpPr>
          <p:nvPr>
            <p:ph idx="1"/>
          </p:nvPr>
        </p:nvSpPr>
        <p:spPr>
          <a:xfrm>
            <a:off x="601211" y="704675"/>
            <a:ext cx="7772400" cy="5268835"/>
          </a:xfrm>
        </p:spPr>
        <p:txBody>
          <a:bodyPr/>
          <a:lstStyle/>
          <a:p>
            <a:pPr lvl="1"/>
            <a:endParaRPr lang="en-US" sz="2000" b="0" dirty="0"/>
          </a:p>
          <a:p>
            <a:pPr lvl="1"/>
            <a:r>
              <a:rPr lang="en-US" sz="2000" b="0" dirty="0"/>
              <a:t>The process explained in this class is a recursive refinement of the simulation accuracy.</a:t>
            </a:r>
          </a:p>
          <a:p>
            <a:pPr lvl="1"/>
            <a:endParaRPr lang="en-US" sz="2000" b="0" dirty="0"/>
          </a:p>
          <a:p>
            <a:pPr lvl="1"/>
            <a:r>
              <a:rPr lang="en-US" sz="2000" b="0" dirty="0"/>
              <a:t>The trade off is manufacturing cost vs safety margin vs engineering time.  </a:t>
            </a:r>
          </a:p>
          <a:p>
            <a:pPr lvl="1"/>
            <a:r>
              <a:rPr lang="en-US" sz="2000" b="0" dirty="0"/>
              <a:t>Turn the crank until you are satisfied with the results, but do not proceed past a design review until you have the answers necessary and a solid plan to succeed.</a:t>
            </a:r>
          </a:p>
          <a:p>
            <a:pPr lvl="1"/>
            <a:endParaRPr lang="en-US" sz="2000" b="0" dirty="0"/>
          </a:p>
          <a:p>
            <a:pPr lvl="1"/>
            <a:r>
              <a:rPr lang="en-US" sz="2000" b="0" dirty="0"/>
              <a:t>If you adopt my method of thinking about the problem and design with a safety margin, you will avoid late cycle performance issues which cause delivery delays and unplanned desperation board spins.</a:t>
            </a:r>
          </a:p>
          <a:p>
            <a:endParaRPr lang="en-US" sz="2000" dirty="0"/>
          </a:p>
        </p:txBody>
      </p:sp>
      <p:sp>
        <p:nvSpPr>
          <p:cNvPr id="4" name="Slide Number Placeholder 3">
            <a:extLst>
              <a:ext uri="{FF2B5EF4-FFF2-40B4-BE49-F238E27FC236}">
                <a16:creationId xmlns:a16="http://schemas.microsoft.com/office/drawing/2014/main" id="{8F50A106-1E74-4A84-AAFD-FCE1D5F033FE}"/>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128</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172607106"/>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4"/>
          <p:cNvSpPr>
            <a:spLocks noGrp="1"/>
          </p:cNvSpPr>
          <p:nvPr>
            <p:ph type="sldNum" sz="quarter" idx="10"/>
          </p:nvPr>
        </p:nvSpPr>
        <p:spPr>
          <a:noFill/>
        </p:spPr>
        <p:txBody>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fld id="{E2BD23D2-BA1E-4978-8061-6D69F5147BE2}" type="slidenum">
              <a:rPr lang="en-US" sz="1400" b="0" smtClean="0"/>
              <a:pPr/>
              <a:t>129</a:t>
            </a:fld>
            <a:endParaRPr lang="en-US" sz="1400" b="0"/>
          </a:p>
        </p:txBody>
      </p:sp>
      <p:sp>
        <p:nvSpPr>
          <p:cNvPr id="3075" name="Rectangle 2"/>
          <p:cNvSpPr>
            <a:spLocks noGrp="1" noChangeArrowheads="1"/>
          </p:cNvSpPr>
          <p:nvPr>
            <p:ph type="body" sz="half" idx="1"/>
          </p:nvPr>
        </p:nvSpPr>
        <p:spPr>
          <a:xfrm>
            <a:off x="304800" y="2424022"/>
            <a:ext cx="8534400" cy="3443377"/>
          </a:xfrm>
        </p:spPr>
        <p:txBody>
          <a:bodyPr/>
          <a:lstStyle/>
          <a:p>
            <a:pPr marL="457200" indent="-457200">
              <a:lnSpc>
                <a:spcPct val="110000"/>
              </a:lnSpc>
              <a:buFont typeface="Wingdings" pitchFamily="2" charset="2"/>
              <a:buNone/>
            </a:pPr>
            <a:endParaRPr lang="en-US" sz="2400" dirty="0"/>
          </a:p>
          <a:p>
            <a:pPr marL="457200" indent="-457200">
              <a:lnSpc>
                <a:spcPct val="110000"/>
              </a:lnSpc>
            </a:pPr>
            <a:r>
              <a:rPr lang="en-US" sz="2400" dirty="0"/>
              <a:t>Terry Fox, BSEE, Montana State University, 1969</a:t>
            </a:r>
          </a:p>
          <a:p>
            <a:pPr marL="457200" indent="-457200">
              <a:lnSpc>
                <a:spcPct val="110000"/>
              </a:lnSpc>
            </a:pPr>
            <a:r>
              <a:rPr lang="en-US" sz="2400" dirty="0"/>
              <a:t>1420 Gilman Blvd NW, Suite2-2128</a:t>
            </a:r>
          </a:p>
          <a:p>
            <a:pPr marL="457200" indent="-457200">
              <a:lnSpc>
                <a:spcPct val="110000"/>
              </a:lnSpc>
            </a:pPr>
            <a:r>
              <a:rPr lang="en-US" sz="2400" dirty="0"/>
              <a:t>Issaquah, WA 98027</a:t>
            </a:r>
          </a:p>
          <a:p>
            <a:pPr marL="457200" indent="-457200">
              <a:lnSpc>
                <a:spcPct val="110000"/>
              </a:lnSpc>
            </a:pPr>
            <a:r>
              <a:rPr lang="en-US" sz="2400" dirty="0"/>
              <a:t>www.siemc.com </a:t>
            </a:r>
          </a:p>
          <a:p>
            <a:pPr marL="457200" indent="-457200">
              <a:lnSpc>
                <a:spcPct val="110000"/>
              </a:lnSpc>
            </a:pPr>
            <a:r>
              <a:rPr lang="en-US" sz="2400" dirty="0"/>
              <a:t>tfox@siemc.com</a:t>
            </a:r>
          </a:p>
          <a:p>
            <a:pPr marL="457200" indent="-457200">
              <a:lnSpc>
                <a:spcPct val="110000"/>
              </a:lnSpc>
            </a:pPr>
            <a:r>
              <a:rPr lang="en-US" sz="2400" dirty="0"/>
              <a:t>425 391-8696</a:t>
            </a:r>
          </a:p>
          <a:p>
            <a:pPr marL="457200" indent="-457200">
              <a:lnSpc>
                <a:spcPct val="110000"/>
              </a:lnSpc>
              <a:buFont typeface="Wingdings" pitchFamily="2" charset="2"/>
              <a:buNone/>
            </a:pPr>
            <a:endParaRPr lang="en-US" sz="2400" dirty="0"/>
          </a:p>
        </p:txBody>
      </p:sp>
      <p:sp>
        <p:nvSpPr>
          <p:cNvPr id="3076" name="Rectangle 3"/>
          <p:cNvSpPr>
            <a:spLocks noChangeArrowheads="1"/>
          </p:cNvSpPr>
          <p:nvPr/>
        </p:nvSpPr>
        <p:spPr bwMode="auto">
          <a:xfrm>
            <a:off x="228600" y="152400"/>
            <a:ext cx="876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en-US" sz="3400">
              <a:solidFill>
                <a:srgbClr val="0000FF"/>
              </a:solidFill>
            </a:endParaRPr>
          </a:p>
        </p:txBody>
      </p:sp>
      <p:sp>
        <p:nvSpPr>
          <p:cNvPr id="3077" name="Rectangle 4"/>
          <p:cNvSpPr>
            <a:spLocks noGrp="1" noChangeArrowheads="1"/>
          </p:cNvSpPr>
          <p:nvPr>
            <p:ph type="title"/>
          </p:nvPr>
        </p:nvSpPr>
        <p:spPr>
          <a:xfrm>
            <a:off x="164620" y="258791"/>
            <a:ext cx="8763000" cy="1751164"/>
          </a:xfrm>
        </p:spPr>
        <p:txBody>
          <a:bodyPr/>
          <a:lstStyle/>
          <a:p>
            <a:r>
              <a:rPr lang="en-US" sz="3600" dirty="0"/>
              <a:t>SERDES DC to Daylight</a:t>
            </a:r>
            <a:br>
              <a:rPr lang="en-US" sz="3600" dirty="0"/>
            </a:br>
            <a:r>
              <a:rPr lang="en-US" sz="3600" dirty="0"/>
              <a:t>End Process</a:t>
            </a:r>
            <a:br>
              <a:rPr lang="en-US" sz="3600" dirty="0"/>
            </a:br>
            <a:r>
              <a:rPr lang="en-US" sz="3600" dirty="0"/>
              <a:t>8/11/2024</a:t>
            </a:r>
            <a:endParaRPr lang="en-US" sz="2000" dirty="0"/>
          </a:p>
        </p:txBody>
      </p:sp>
    </p:spTree>
    <p:extLst>
      <p:ext uri="{BB962C8B-B14F-4D97-AF65-F5344CB8AC3E}">
        <p14:creationId xmlns:p14="http://schemas.microsoft.com/office/powerpoint/2010/main" val="32747266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dirty="0"/>
              <a:t>Trace Loss</a:t>
            </a:r>
          </a:p>
          <a:p>
            <a:r>
              <a:rPr lang="en-US" sz="2000" dirty="0"/>
              <a:t>Equalization</a:t>
            </a:r>
          </a:p>
          <a:p>
            <a:r>
              <a:rPr lang="en-US" sz="2000" dirty="0"/>
              <a:t>Skew</a:t>
            </a:r>
          </a:p>
          <a:p>
            <a:r>
              <a:rPr lang="en-US" sz="2000"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010409463"/>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strike="sngStrike" dirty="0"/>
              <a:t>The Challenge</a:t>
            </a:r>
          </a:p>
          <a:p>
            <a:r>
              <a:rPr lang="en-US" sz="2000" strike="sngStrike" dirty="0"/>
              <a:t>The Challenge Addendum</a:t>
            </a:r>
          </a:p>
          <a:p>
            <a:r>
              <a:rPr lang="en-US" sz="2000" strike="sngStrike"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130</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723686444"/>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0F1F-0194-43EF-B692-DFC6A2AD1358}"/>
              </a:ext>
            </a:extLst>
          </p:cNvPr>
          <p:cNvSpPr>
            <a:spLocks noGrp="1"/>
          </p:cNvSpPr>
          <p:nvPr>
            <p:ph type="title"/>
          </p:nvPr>
        </p:nvSpPr>
        <p:spPr/>
        <p:txBody>
          <a:bodyPr/>
          <a:lstStyle/>
          <a:p>
            <a:r>
              <a:rPr lang="en-US" dirty="0"/>
              <a:t>COM / JCOM </a:t>
            </a:r>
          </a:p>
        </p:txBody>
      </p:sp>
      <p:sp>
        <p:nvSpPr>
          <p:cNvPr id="3" name="Content Placeholder 2">
            <a:extLst>
              <a:ext uri="{FF2B5EF4-FFF2-40B4-BE49-F238E27FC236}">
                <a16:creationId xmlns:a16="http://schemas.microsoft.com/office/drawing/2014/main" id="{6790DD3C-19B7-41D3-BDAC-78781C049758}"/>
              </a:ext>
            </a:extLst>
          </p:cNvPr>
          <p:cNvSpPr>
            <a:spLocks noGrp="1"/>
          </p:cNvSpPr>
          <p:nvPr>
            <p:ph idx="1"/>
          </p:nvPr>
        </p:nvSpPr>
        <p:spPr>
          <a:xfrm>
            <a:off x="608012" y="1066800"/>
            <a:ext cx="7772400" cy="4114800"/>
          </a:xfrm>
        </p:spPr>
        <p:txBody>
          <a:bodyPr/>
          <a:lstStyle/>
          <a:p>
            <a:r>
              <a:rPr lang="en-US" sz="2000" dirty="0"/>
              <a:t>COM is set of industry standards for validating SERDES connections. </a:t>
            </a:r>
          </a:p>
          <a:p>
            <a:pPr lvl="1"/>
            <a:r>
              <a:rPr lang="en-US" sz="1600" dirty="0"/>
              <a:t>Ethernet…example…100GBASE-KR4</a:t>
            </a:r>
          </a:p>
          <a:p>
            <a:pPr lvl="1"/>
            <a:r>
              <a:rPr lang="en-US" sz="1600" dirty="0"/>
              <a:t>Fiber</a:t>
            </a:r>
          </a:p>
          <a:p>
            <a:pPr lvl="1"/>
            <a:r>
              <a:rPr lang="en-US" sz="1600" dirty="0"/>
              <a:t>HDMI</a:t>
            </a:r>
          </a:p>
          <a:p>
            <a:pPr lvl="1"/>
            <a:r>
              <a:rPr lang="en-US" sz="1600" dirty="0"/>
              <a:t>JESD</a:t>
            </a:r>
          </a:p>
          <a:p>
            <a:pPr lvl="1"/>
            <a:r>
              <a:rPr lang="en-US" sz="1600" dirty="0"/>
              <a:t>MIPI D PHY</a:t>
            </a:r>
          </a:p>
          <a:p>
            <a:pPr lvl="1"/>
            <a:r>
              <a:rPr lang="en-US" sz="1600" dirty="0"/>
              <a:t>OIF-CEI… example…CEI-28G-VSR</a:t>
            </a:r>
          </a:p>
          <a:p>
            <a:pPr lvl="1"/>
            <a:r>
              <a:rPr lang="en-US" sz="1600" dirty="0"/>
              <a:t>PCIe …    …PCIE5.0-32Gts</a:t>
            </a:r>
          </a:p>
          <a:p>
            <a:pPr lvl="1"/>
            <a:r>
              <a:rPr lang="en-US" sz="1600" dirty="0"/>
              <a:t>USB 3.1…  …USB3.1-5G</a:t>
            </a:r>
          </a:p>
          <a:p>
            <a:r>
              <a:rPr lang="en-US" sz="1800" dirty="0"/>
              <a:t>Assumes minimum specifications for Driver and Receiver</a:t>
            </a:r>
          </a:p>
          <a:p>
            <a:r>
              <a:rPr lang="en-US" sz="1800" dirty="0"/>
              <a:t>Runs orders of magnitude faster than IBIS-AMI because it is statistical in nature</a:t>
            </a:r>
          </a:p>
        </p:txBody>
      </p:sp>
      <p:sp>
        <p:nvSpPr>
          <p:cNvPr id="4" name="Slide Number Placeholder 3">
            <a:extLst>
              <a:ext uri="{FF2B5EF4-FFF2-40B4-BE49-F238E27FC236}">
                <a16:creationId xmlns:a16="http://schemas.microsoft.com/office/drawing/2014/main" id="{DB37B835-F125-4395-AE4E-60DE78361B2A}"/>
              </a:ext>
            </a:extLst>
          </p:cNvPr>
          <p:cNvSpPr>
            <a:spLocks noGrp="1"/>
          </p:cNvSpPr>
          <p:nvPr>
            <p:ph type="sldNum" sz="quarter" idx="10"/>
          </p:nvPr>
        </p:nvSpPr>
        <p:spPr/>
        <p:txBody>
          <a:bodyPr/>
          <a:lstStyle/>
          <a:p>
            <a:pPr>
              <a:defRPr/>
            </a:pPr>
            <a:fld id="{714D1B9A-C289-4C0D-97F1-45416F7772A7}" type="slidenum">
              <a:rPr lang="en-US" smtClean="0"/>
              <a:pPr>
                <a:defRPr/>
              </a:pPr>
              <a:t>131</a:t>
            </a:fld>
            <a:endParaRPr lang="en-US"/>
          </a:p>
        </p:txBody>
      </p:sp>
    </p:spTree>
    <p:extLst>
      <p:ext uri="{BB962C8B-B14F-4D97-AF65-F5344CB8AC3E}">
        <p14:creationId xmlns:p14="http://schemas.microsoft.com/office/powerpoint/2010/main" val="1741280349"/>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0F1F-0194-43EF-B692-DFC6A2AD1358}"/>
              </a:ext>
            </a:extLst>
          </p:cNvPr>
          <p:cNvSpPr>
            <a:spLocks noGrp="1"/>
          </p:cNvSpPr>
          <p:nvPr>
            <p:ph type="title"/>
          </p:nvPr>
        </p:nvSpPr>
        <p:spPr/>
        <p:txBody>
          <a:bodyPr/>
          <a:lstStyle/>
          <a:p>
            <a:r>
              <a:rPr lang="en-US" dirty="0"/>
              <a:t>COM / JCOM </a:t>
            </a:r>
          </a:p>
        </p:txBody>
      </p:sp>
      <p:sp>
        <p:nvSpPr>
          <p:cNvPr id="3" name="Content Placeholder 2">
            <a:extLst>
              <a:ext uri="{FF2B5EF4-FFF2-40B4-BE49-F238E27FC236}">
                <a16:creationId xmlns:a16="http://schemas.microsoft.com/office/drawing/2014/main" id="{6790DD3C-19B7-41D3-BDAC-78781C049758}"/>
              </a:ext>
            </a:extLst>
          </p:cNvPr>
          <p:cNvSpPr>
            <a:spLocks noGrp="1"/>
          </p:cNvSpPr>
          <p:nvPr>
            <p:ph idx="1"/>
          </p:nvPr>
        </p:nvSpPr>
        <p:spPr>
          <a:xfrm>
            <a:off x="608012" y="1066800"/>
            <a:ext cx="7772400" cy="4114800"/>
          </a:xfrm>
        </p:spPr>
        <p:txBody>
          <a:bodyPr/>
          <a:lstStyle/>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2">
                  <a:extLst>
                    <a:ext uri="{A12FA001-AC4F-418D-AE19-62706E023703}">
                      <ahyp:hlinkClr xmlns:ahyp="http://schemas.microsoft.com/office/drawing/2018/hyperlinkcolor" val="tx"/>
                    </a:ext>
                  </a:extLst>
                </a:hlinkClick>
              </a:rPr>
              <a:t>Informative: Supplementary compliance based information</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FFE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4">
                  <a:extLst>
                    <a:ext uri="{A12FA001-AC4F-418D-AE19-62706E023703}">
                      <ahyp:hlinkClr xmlns:ahyp="http://schemas.microsoft.com/office/drawing/2018/hyperlinkcolor" val="tx"/>
                    </a:ext>
                  </a:extLst>
                </a:hlinkClick>
              </a:rPr>
              <a:t>FFE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5">
                  <a:extLst>
                    <a:ext uri="{A12FA001-AC4F-418D-AE19-62706E023703}">
                      <ahyp:hlinkClr xmlns:ahyp="http://schemas.microsoft.com/office/drawing/2018/hyperlinkcolor" val="tx"/>
                    </a:ext>
                  </a:extLst>
                </a:hlinkClick>
              </a:rPr>
              <a:t>CTLE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6">
                  <a:extLst>
                    <a:ext uri="{A12FA001-AC4F-418D-AE19-62706E023703}">
                      <ahyp:hlinkClr xmlns:ahyp="http://schemas.microsoft.com/office/drawing/2018/hyperlinkcolor" val="tx"/>
                    </a:ext>
                  </a:extLst>
                </a:hlinkClick>
              </a:rPr>
              <a:t>CTLE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7">
                  <a:extLst>
                    <a:ext uri="{A12FA001-AC4F-418D-AE19-62706E023703}">
                      <ahyp:hlinkClr xmlns:ahyp="http://schemas.microsoft.com/office/drawing/2018/hyperlinkcolor" val="tx"/>
                    </a:ext>
                  </a:extLst>
                </a:hlinkClick>
              </a:rPr>
              <a:t>DFE Taps Relative to h0 -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DFE Taps Relative to h0 -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9">
                  <a:extLst>
                    <a:ext uri="{A12FA001-AC4F-418D-AE19-62706E023703}">
                      <ahyp:hlinkClr xmlns:ahyp="http://schemas.microsoft.com/office/drawing/2018/hyperlinkcolor" val="tx"/>
                    </a:ext>
                  </a:extLst>
                </a:hlinkClick>
              </a:rPr>
              <a:t>DFE Taps Abs value [V]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DFE Taps Abs value [V]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1">
                  <a:extLst>
                    <a:ext uri="{A12FA001-AC4F-418D-AE19-62706E023703}">
                      <ahyp:hlinkClr xmlns:ahyp="http://schemas.microsoft.com/office/drawing/2018/hyperlinkcolor" val="tx"/>
                    </a:ext>
                  </a:extLst>
                </a:hlinkClick>
              </a:rPr>
              <a:t>Intermediate Results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2">
                  <a:extLst>
                    <a:ext uri="{A12FA001-AC4F-418D-AE19-62706E023703}">
                      <ahyp:hlinkClr xmlns:ahyp="http://schemas.microsoft.com/office/drawing/2018/hyperlinkcolor" val="tx"/>
                    </a:ext>
                  </a:extLst>
                </a:hlinkClick>
              </a:rPr>
              <a:t>Intermediate Results - Case 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Informative: Supplementary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4">
                  <a:extLst>
                    <a:ext uri="{A12FA001-AC4F-418D-AE19-62706E023703}">
                      <ahyp:hlinkClr xmlns:ahyp="http://schemas.microsoft.com/office/drawing/2018/hyperlinkcolor" val="tx"/>
                    </a:ext>
                  </a:extLst>
                </a:hlinkClick>
              </a:rPr>
              <a:t>Optimized Reference CTLE Transfer Function</a:t>
            </a:r>
            <a:endParaRPr lang="en-US" sz="1600" b="0" i="0" dirty="0">
              <a:effectLst/>
              <a:highlight>
                <a:srgbClr val="FFFFFF"/>
              </a:highlight>
              <a:latin typeface="Arial" panose="020B0604020202020204" pitchFamily="34" charset="0"/>
            </a:endParaRPr>
          </a:p>
        </p:txBody>
      </p:sp>
      <p:sp>
        <p:nvSpPr>
          <p:cNvPr id="4" name="Slide Number Placeholder 3">
            <a:extLst>
              <a:ext uri="{FF2B5EF4-FFF2-40B4-BE49-F238E27FC236}">
                <a16:creationId xmlns:a16="http://schemas.microsoft.com/office/drawing/2014/main" id="{DB37B835-F125-4395-AE4E-60DE78361B2A}"/>
              </a:ext>
            </a:extLst>
          </p:cNvPr>
          <p:cNvSpPr>
            <a:spLocks noGrp="1"/>
          </p:cNvSpPr>
          <p:nvPr>
            <p:ph type="sldNum" sz="quarter" idx="10"/>
          </p:nvPr>
        </p:nvSpPr>
        <p:spPr/>
        <p:txBody>
          <a:bodyPr/>
          <a:lstStyle/>
          <a:p>
            <a:pPr>
              <a:defRPr/>
            </a:pPr>
            <a:fld id="{714D1B9A-C289-4C0D-97F1-45416F7772A7}" type="slidenum">
              <a:rPr lang="en-US" smtClean="0"/>
              <a:pPr>
                <a:defRPr/>
              </a:pPr>
              <a:t>132</a:t>
            </a:fld>
            <a:endParaRPr lang="en-US"/>
          </a:p>
        </p:txBody>
      </p:sp>
    </p:spTree>
    <p:extLst>
      <p:ext uri="{BB962C8B-B14F-4D97-AF65-F5344CB8AC3E}">
        <p14:creationId xmlns:p14="http://schemas.microsoft.com/office/powerpoint/2010/main" val="3168898191"/>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0F1F-0194-43EF-B692-DFC6A2AD1358}"/>
              </a:ext>
            </a:extLst>
          </p:cNvPr>
          <p:cNvSpPr>
            <a:spLocks noGrp="1"/>
          </p:cNvSpPr>
          <p:nvPr>
            <p:ph type="title"/>
          </p:nvPr>
        </p:nvSpPr>
        <p:spPr/>
        <p:txBody>
          <a:bodyPr/>
          <a:lstStyle/>
          <a:p>
            <a:r>
              <a:rPr lang="en-US" dirty="0"/>
              <a:t>COM / JCOM </a:t>
            </a:r>
          </a:p>
        </p:txBody>
      </p:sp>
      <p:sp>
        <p:nvSpPr>
          <p:cNvPr id="3" name="Content Placeholder 2">
            <a:extLst>
              <a:ext uri="{FF2B5EF4-FFF2-40B4-BE49-F238E27FC236}">
                <a16:creationId xmlns:a16="http://schemas.microsoft.com/office/drawing/2014/main" id="{6790DD3C-19B7-41D3-BDAC-78781C049758}"/>
              </a:ext>
            </a:extLst>
          </p:cNvPr>
          <p:cNvSpPr>
            <a:spLocks noGrp="1"/>
          </p:cNvSpPr>
          <p:nvPr>
            <p:ph idx="1"/>
          </p:nvPr>
        </p:nvSpPr>
        <p:spPr>
          <a:xfrm>
            <a:off x="608012" y="1066800"/>
            <a:ext cx="7772400" cy="4114800"/>
          </a:xfrm>
        </p:spPr>
        <p:txBody>
          <a:bodyPr/>
          <a:lstStyle/>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2">
                  <a:extLst>
                    <a:ext uri="{A12FA001-AC4F-418D-AE19-62706E023703}">
                      <ahyp:hlinkClr xmlns:ahyp="http://schemas.microsoft.com/office/drawing/2018/hyperlinkcolor" val="tx"/>
                    </a:ext>
                  </a:extLst>
                </a:hlinkClick>
              </a:rPr>
              <a:t>CDF plots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CDF with ISI Case 2; CDF with ISI and DD jitter Case 2; CDF with ISI, DD jitter and </a:t>
            </a:r>
            <a:r>
              <a:rPr lang="en-US" sz="1600" b="0" i="0" u="none" strike="noStrike" dirty="0" err="1">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 Case 2; CDF with ISI, DD jitter, </a:t>
            </a:r>
            <a:r>
              <a:rPr lang="en-US" sz="1600" b="0" i="0" u="none" strike="noStrike" dirty="0" err="1">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 and noise Case 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4">
                  <a:extLst>
                    <a:ext uri="{A12FA001-AC4F-418D-AE19-62706E023703}">
                      <ahyp:hlinkClr xmlns:ahyp="http://schemas.microsoft.com/office/drawing/2018/hyperlinkcolor" val="tx"/>
                    </a:ext>
                  </a:extLst>
                </a:hlinkClick>
              </a:rPr>
              <a:t>ERL plots (PMF)</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5">
                  <a:extLst>
                    <a:ext uri="{A12FA001-AC4F-418D-AE19-62706E023703}">
                      <ahyp:hlinkClr xmlns:ahyp="http://schemas.microsoft.com/office/drawing/2018/hyperlinkcolor" val="tx"/>
                    </a:ext>
                  </a:extLst>
                </a:hlinkClick>
              </a:rPr>
              <a:t>PMF of ERL11; PMF of ERL22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6">
                  <a:extLst>
                    <a:ext uri="{A12FA001-AC4F-418D-AE19-62706E023703}">
                      <ahyp:hlinkClr xmlns:ahyp="http://schemas.microsoft.com/office/drawing/2018/hyperlinkcolor" val="tx"/>
                    </a:ext>
                  </a:extLst>
                </a:hlinkClick>
              </a:rPr>
              <a:t>ERL plots (CDF)</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7">
                  <a:extLst>
                    <a:ext uri="{A12FA001-AC4F-418D-AE19-62706E023703}">
                      <ahyp:hlinkClr xmlns:ahyp="http://schemas.microsoft.com/office/drawing/2018/hyperlinkcolor" val="tx"/>
                    </a:ext>
                  </a:extLst>
                </a:hlinkClick>
              </a:rPr>
              <a:t>CDF of ERL11; CDF of ERL22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Vertical cross-section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9">
                  <a:extLst>
                    <a:ext uri="{A12FA001-AC4F-418D-AE19-62706E023703}">
                      <ahyp:hlinkClr xmlns:ahyp="http://schemas.microsoft.com/office/drawing/2018/hyperlinkcolor" val="tx"/>
                    </a:ext>
                  </a:extLst>
                </a:hlinkClick>
              </a:rPr>
              <a:t>Vertical cross-section of the eye Case 1</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Vertical cross-section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1">
                  <a:extLst>
                    <a:ext uri="{A12FA001-AC4F-418D-AE19-62706E023703}">
                      <ahyp:hlinkClr xmlns:ahyp="http://schemas.microsoft.com/office/drawing/2018/hyperlinkcolor" val="tx"/>
                    </a:ext>
                  </a:extLst>
                </a:hlinkClick>
              </a:rPr>
              <a:t>Vertical cross-section of the eye Case 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2">
                  <a:extLst>
                    <a:ext uri="{A12FA001-AC4F-418D-AE19-62706E023703}">
                      <ahyp:hlinkClr xmlns:ahyp="http://schemas.microsoft.com/office/drawing/2018/hyperlinkcolor" val="tx"/>
                    </a:ext>
                  </a:extLst>
                </a:hlinkClick>
              </a:rPr>
              <a:t>Horizontal cross-section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Horizontal cross-section of the eye Case 1</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4">
                  <a:extLst>
                    <a:ext uri="{A12FA001-AC4F-418D-AE19-62706E023703}">
                      <ahyp:hlinkClr xmlns:ahyp="http://schemas.microsoft.com/office/drawing/2018/hyperlinkcolor" val="tx"/>
                    </a:ext>
                  </a:extLst>
                </a:hlinkClick>
              </a:rPr>
              <a:t>Horizontal cross-section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5">
                  <a:extLst>
                    <a:ext uri="{A12FA001-AC4F-418D-AE19-62706E023703}">
                      <ahyp:hlinkClr xmlns:ahyp="http://schemas.microsoft.com/office/drawing/2018/hyperlinkcolor" val="tx"/>
                    </a:ext>
                  </a:extLst>
                </a:hlinkClick>
              </a:rPr>
              <a:t>Horizontal cross-section of the eye Case 2</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6">
                  <a:extLst>
                    <a:ext uri="{A12FA001-AC4F-418D-AE19-62706E023703}">
                      <ahyp:hlinkClr xmlns:ahyp="http://schemas.microsoft.com/office/drawing/2018/hyperlinkcolor" val="tx"/>
                    </a:ext>
                  </a:extLst>
                </a:hlinkClick>
              </a:rPr>
              <a:t>Parameters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7">
                  <a:extLst>
                    <a:ext uri="{A12FA001-AC4F-418D-AE19-62706E023703}">
                      <ahyp:hlinkClr xmlns:ahyp="http://schemas.microsoft.com/office/drawing/2018/hyperlinkcolor" val="tx"/>
                    </a:ext>
                  </a:extLst>
                </a:hlinkClick>
              </a:rPr>
              <a:t>ICN (Integrated Crosstalk Noise)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8">
                  <a:extLst>
                    <a:ext uri="{A12FA001-AC4F-418D-AE19-62706E023703}">
                      <ahyp:hlinkClr xmlns:ahyp="http://schemas.microsoft.com/office/drawing/2018/hyperlinkcolor" val="tx"/>
                    </a:ext>
                  </a:extLst>
                </a:hlinkClick>
              </a:rPr>
              <a:t>ICN (Integrated Crosstalk Noise) - Case 2</a:t>
            </a:r>
            <a:endParaRPr lang="en-US" sz="1600" b="0" i="0" dirty="0">
              <a:effectLst/>
              <a:highlight>
                <a:srgbClr val="FFFFFF"/>
              </a:highlight>
              <a:latin typeface="Arial" panose="020B0604020202020204" pitchFamily="34" charset="0"/>
            </a:endParaRPr>
          </a:p>
        </p:txBody>
      </p:sp>
      <p:sp>
        <p:nvSpPr>
          <p:cNvPr id="4" name="Slide Number Placeholder 3">
            <a:extLst>
              <a:ext uri="{FF2B5EF4-FFF2-40B4-BE49-F238E27FC236}">
                <a16:creationId xmlns:a16="http://schemas.microsoft.com/office/drawing/2014/main" id="{DB37B835-F125-4395-AE4E-60DE78361B2A}"/>
              </a:ext>
            </a:extLst>
          </p:cNvPr>
          <p:cNvSpPr>
            <a:spLocks noGrp="1"/>
          </p:cNvSpPr>
          <p:nvPr>
            <p:ph type="sldNum" sz="quarter" idx="10"/>
          </p:nvPr>
        </p:nvSpPr>
        <p:spPr/>
        <p:txBody>
          <a:bodyPr/>
          <a:lstStyle/>
          <a:p>
            <a:pPr>
              <a:defRPr/>
            </a:pPr>
            <a:fld id="{714D1B9A-C289-4C0D-97F1-45416F7772A7}" type="slidenum">
              <a:rPr lang="en-US" smtClean="0"/>
              <a:pPr>
                <a:defRPr/>
              </a:pPr>
              <a:t>133</a:t>
            </a:fld>
            <a:endParaRPr lang="en-US"/>
          </a:p>
        </p:txBody>
      </p:sp>
    </p:spTree>
    <p:extLst>
      <p:ext uri="{BB962C8B-B14F-4D97-AF65-F5344CB8AC3E}">
        <p14:creationId xmlns:p14="http://schemas.microsoft.com/office/powerpoint/2010/main" val="549534643"/>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0F1F-0194-43EF-B692-DFC6A2AD1358}"/>
              </a:ext>
            </a:extLst>
          </p:cNvPr>
          <p:cNvSpPr>
            <a:spLocks noGrp="1"/>
          </p:cNvSpPr>
          <p:nvPr>
            <p:ph type="title"/>
          </p:nvPr>
        </p:nvSpPr>
        <p:spPr/>
        <p:txBody>
          <a:bodyPr/>
          <a:lstStyle/>
          <a:p>
            <a:r>
              <a:rPr lang="en-US" dirty="0"/>
              <a:t>COM / JCOM </a:t>
            </a:r>
          </a:p>
        </p:txBody>
      </p:sp>
      <p:sp>
        <p:nvSpPr>
          <p:cNvPr id="3" name="Content Placeholder 2">
            <a:extLst>
              <a:ext uri="{FF2B5EF4-FFF2-40B4-BE49-F238E27FC236}">
                <a16:creationId xmlns:a16="http://schemas.microsoft.com/office/drawing/2014/main" id="{6790DD3C-19B7-41D3-BDAC-78781C049758}"/>
              </a:ext>
            </a:extLst>
          </p:cNvPr>
          <p:cNvSpPr>
            <a:spLocks noGrp="1"/>
          </p:cNvSpPr>
          <p:nvPr>
            <p:ph idx="1"/>
          </p:nvPr>
        </p:nvSpPr>
        <p:spPr>
          <a:xfrm>
            <a:off x="609600" y="1066800"/>
            <a:ext cx="7770812" cy="4464424"/>
          </a:xfrm>
        </p:spPr>
        <p:txBody>
          <a:bodyPr/>
          <a:lstStyle/>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2">
                  <a:extLst>
                    <a:ext uri="{A12FA001-AC4F-418D-AE19-62706E023703}">
                      <ahyp:hlinkClr xmlns:ahyp="http://schemas.microsoft.com/office/drawing/2018/hyperlinkcolor" val="tx"/>
                    </a:ext>
                  </a:extLst>
                </a:hlinkClick>
              </a:rPr>
              <a:t>Eye Density / BER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Eye Density / BER Links</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4">
                  <a:extLst>
                    <a:ext uri="{A12FA001-AC4F-418D-AE19-62706E023703}">
                      <ahyp:hlinkClr xmlns:ahyp="http://schemas.microsoft.com/office/drawing/2018/hyperlinkcolor" val="tx"/>
                    </a:ext>
                  </a:extLst>
                </a:hlinkClick>
              </a:rPr>
              <a:t>Freq. Domain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5">
                  <a:extLst>
                    <a:ext uri="{A12FA001-AC4F-418D-AE19-62706E023703}">
                      <ahyp:hlinkClr xmlns:ahyp="http://schemas.microsoft.com/office/drawing/2018/hyperlinkcolor" val="tx"/>
                    </a:ext>
                  </a:extLst>
                </a:hlinkClick>
              </a:rPr>
              <a:t>Channel Freq. Domain Characteristics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6">
                  <a:extLst>
                    <a:ext uri="{A12FA001-AC4F-418D-AE19-62706E023703}">
                      <ahyp:hlinkClr xmlns:ahyp="http://schemas.microsoft.com/office/drawing/2018/hyperlinkcolor" val="tx"/>
                    </a:ext>
                  </a:extLst>
                </a:hlinkClick>
              </a:rPr>
              <a:t>Differential Package and PCB models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7">
                  <a:extLst>
                    <a:ext uri="{A12FA001-AC4F-418D-AE19-62706E023703}">
                      <ahyp:hlinkClr xmlns:ahyp="http://schemas.microsoft.com/office/drawing/2018/hyperlinkcolor" val="tx"/>
                    </a:ext>
                  </a:extLst>
                </a:hlinkClick>
              </a:rPr>
              <a:t>Differential Channel with Package/PCB added</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Voltage Transfer Function (differential channel with packages/PCBs, terminations, Tx transition and Rx noise filters)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9">
                  <a:extLst>
                    <a:ext uri="{A12FA001-AC4F-418D-AE19-62706E023703}">
                      <ahyp:hlinkClr xmlns:ahyp="http://schemas.microsoft.com/office/drawing/2018/hyperlinkcolor" val="tx"/>
                    </a:ext>
                  </a:extLst>
                </a:hlinkClick>
              </a:rPr>
              <a:t>ERL Frequency Domain Response</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Time Domain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1">
                  <a:extLst>
                    <a:ext uri="{A12FA001-AC4F-418D-AE19-62706E023703}">
                      <ahyp:hlinkClr xmlns:ahyp="http://schemas.microsoft.com/office/drawing/2018/hyperlinkcolor" val="tx"/>
                    </a:ext>
                  </a:extLst>
                </a:hlinkClick>
              </a:rPr>
              <a:t>Time Domain Responses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2">
                  <a:extLst>
                    <a:ext uri="{A12FA001-AC4F-418D-AE19-62706E023703}">
                      <ahyp:hlinkClr xmlns:ahyp="http://schemas.microsoft.com/office/drawing/2018/hyperlinkcolor" val="tx"/>
                    </a:ext>
                  </a:extLst>
                </a:hlinkClick>
              </a:rPr>
              <a:t>ERL Time Domain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PMF with ISI Case 2; PMF with ISI and DD jitter Case 2; PMF with ISI, DD jitter and </a:t>
            </a:r>
            <a:r>
              <a:rPr lang="en-US" sz="1600" b="0" i="0" u="none" strike="noStrike" dirty="0" err="1">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 Case 2; PMF with ISI, DD jitter, </a:t>
            </a:r>
            <a:r>
              <a:rPr lang="en-US" sz="1600" b="0" i="0" u="none" strike="noStrike" dirty="0" err="1">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13">
                  <a:extLst>
                    <a:ext uri="{A12FA001-AC4F-418D-AE19-62706E023703}">
                      <ahyp:hlinkClr xmlns:ahyp="http://schemas.microsoft.com/office/drawing/2018/hyperlinkcolor" val="tx"/>
                    </a:ext>
                  </a:extLst>
                </a:hlinkClick>
              </a:rPr>
              <a:t> and noise Case 2</a:t>
            </a:r>
            <a:endParaRPr lang="en-US" sz="1600" b="0" i="0" dirty="0">
              <a:effectLst/>
              <a:highlight>
                <a:srgbClr val="FFFFFF"/>
              </a:highlight>
              <a:latin typeface="Arial" panose="020B0604020202020204" pitchFamily="34" charset="0"/>
            </a:endParaRPr>
          </a:p>
        </p:txBody>
      </p:sp>
      <p:sp>
        <p:nvSpPr>
          <p:cNvPr id="4" name="Slide Number Placeholder 3">
            <a:extLst>
              <a:ext uri="{FF2B5EF4-FFF2-40B4-BE49-F238E27FC236}">
                <a16:creationId xmlns:a16="http://schemas.microsoft.com/office/drawing/2014/main" id="{DB37B835-F125-4395-AE4E-60DE78361B2A}"/>
              </a:ext>
            </a:extLst>
          </p:cNvPr>
          <p:cNvSpPr>
            <a:spLocks noGrp="1"/>
          </p:cNvSpPr>
          <p:nvPr>
            <p:ph type="sldNum" sz="quarter" idx="10"/>
          </p:nvPr>
        </p:nvSpPr>
        <p:spPr/>
        <p:txBody>
          <a:bodyPr/>
          <a:lstStyle/>
          <a:p>
            <a:pPr>
              <a:defRPr/>
            </a:pPr>
            <a:fld id="{714D1B9A-C289-4C0D-97F1-45416F7772A7}" type="slidenum">
              <a:rPr lang="en-US" smtClean="0"/>
              <a:pPr>
                <a:defRPr/>
              </a:pPr>
              <a:t>134</a:t>
            </a:fld>
            <a:endParaRPr lang="en-US"/>
          </a:p>
        </p:txBody>
      </p:sp>
    </p:spTree>
    <p:extLst>
      <p:ext uri="{BB962C8B-B14F-4D97-AF65-F5344CB8AC3E}">
        <p14:creationId xmlns:p14="http://schemas.microsoft.com/office/powerpoint/2010/main" val="470681662"/>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0F1F-0194-43EF-B692-DFC6A2AD1358}"/>
              </a:ext>
            </a:extLst>
          </p:cNvPr>
          <p:cNvSpPr>
            <a:spLocks noGrp="1"/>
          </p:cNvSpPr>
          <p:nvPr>
            <p:ph type="title"/>
          </p:nvPr>
        </p:nvSpPr>
        <p:spPr/>
        <p:txBody>
          <a:bodyPr/>
          <a:lstStyle/>
          <a:p>
            <a:r>
              <a:rPr lang="en-US" dirty="0"/>
              <a:t>COM / JCOM </a:t>
            </a:r>
          </a:p>
        </p:txBody>
      </p:sp>
      <p:sp>
        <p:nvSpPr>
          <p:cNvPr id="3" name="Content Placeholder 2">
            <a:extLst>
              <a:ext uri="{FF2B5EF4-FFF2-40B4-BE49-F238E27FC236}">
                <a16:creationId xmlns:a16="http://schemas.microsoft.com/office/drawing/2014/main" id="{6790DD3C-19B7-41D3-BDAC-78781C049758}"/>
              </a:ext>
            </a:extLst>
          </p:cNvPr>
          <p:cNvSpPr>
            <a:spLocks noGrp="1"/>
          </p:cNvSpPr>
          <p:nvPr>
            <p:ph idx="1"/>
          </p:nvPr>
        </p:nvSpPr>
        <p:spPr>
          <a:xfrm>
            <a:off x="609600" y="1066800"/>
            <a:ext cx="7770812" cy="4464424"/>
          </a:xfrm>
        </p:spPr>
        <p:txBody>
          <a:bodyPr/>
          <a:lstStyle/>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2">
                  <a:extLst>
                    <a:ext uri="{A12FA001-AC4F-418D-AE19-62706E023703}">
                      <ahyp:hlinkClr xmlns:ahyp="http://schemas.microsoft.com/office/drawing/2018/hyperlinkcolor" val="tx"/>
                    </a:ext>
                  </a:extLst>
                </a:hlinkClick>
              </a:rPr>
              <a:t>Time Domain Links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3">
                  <a:extLst>
                    <a:ext uri="{A12FA001-AC4F-418D-AE19-62706E023703}">
                      <ahyp:hlinkClr xmlns:ahyp="http://schemas.microsoft.com/office/drawing/2018/hyperlinkcolor" val="tx"/>
                    </a:ext>
                  </a:extLst>
                </a:hlinkClick>
              </a:rPr>
              <a:t>Time Domain Responses</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4">
                  <a:extLst>
                    <a:ext uri="{A12FA001-AC4F-418D-AE19-62706E023703}">
                      <ahyp:hlinkClr xmlns:ahyp="http://schemas.microsoft.com/office/drawing/2018/hyperlinkcolor" val="tx"/>
                    </a:ext>
                  </a:extLst>
                </a:hlinkClick>
              </a:rPr>
              <a:t>ERL Time Domain Links</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5">
                  <a:extLst>
                    <a:ext uri="{A12FA001-AC4F-418D-AE19-62706E023703}">
                      <ahyp:hlinkClr xmlns:ahyp="http://schemas.microsoft.com/office/drawing/2018/hyperlinkcolor" val="tx"/>
                    </a:ext>
                  </a:extLst>
                </a:hlinkClick>
              </a:rPr>
              <a:t>Jitter PDF</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6">
                  <a:extLst>
                    <a:ext uri="{A12FA001-AC4F-418D-AE19-62706E023703}">
                      <ahyp:hlinkClr xmlns:ahyp="http://schemas.microsoft.com/office/drawing/2018/hyperlinkcolor" val="tx"/>
                    </a:ext>
                  </a:extLst>
                </a:hlinkClick>
              </a:rPr>
              <a:t>All jitter PDF</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7">
                  <a:extLst>
                    <a:ext uri="{A12FA001-AC4F-418D-AE19-62706E023703}">
                      <ahyp:hlinkClr xmlns:ahyp="http://schemas.microsoft.com/office/drawing/2018/hyperlinkcolor" val="tx"/>
                    </a:ext>
                  </a:extLst>
                </a:hlinkClick>
              </a:rPr>
              <a:t>PDF plots - Case 1</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PMF with ISI Case 1; PMF with ISI and DD jitter Case 1; PMF with ISI, DD jitter and </a:t>
            </a:r>
            <a:r>
              <a:rPr lang="en-US" sz="1600" b="0" i="0" u="none" strike="noStrike" dirty="0" err="1">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 Case 1; PMF with ISI, DD jitter, </a:t>
            </a:r>
            <a:r>
              <a:rPr lang="en-US" sz="1600" b="0" i="0" u="none" strike="noStrike" dirty="0" err="1">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8">
                  <a:extLst>
                    <a:ext uri="{A12FA001-AC4F-418D-AE19-62706E023703}">
                      <ahyp:hlinkClr xmlns:ahyp="http://schemas.microsoft.com/office/drawing/2018/hyperlinkcolor" val="tx"/>
                    </a:ext>
                  </a:extLst>
                </a:hlinkClick>
              </a:rPr>
              <a:t> and noise Case 1</a:t>
            </a:r>
            <a:endParaRPr lang="en-US" sz="1600" b="0" i="0" dirty="0">
              <a:effectLst/>
              <a:highlight>
                <a:srgbClr val="FFFFFF"/>
              </a:highlight>
              <a:latin typeface="Arial" panose="020B0604020202020204" pitchFamily="34" charset="0"/>
            </a:endParaRPr>
          </a:p>
          <a:p>
            <a:pPr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9">
                  <a:extLst>
                    <a:ext uri="{A12FA001-AC4F-418D-AE19-62706E023703}">
                      <ahyp:hlinkClr xmlns:ahyp="http://schemas.microsoft.com/office/drawing/2018/hyperlinkcolor" val="tx"/>
                    </a:ext>
                  </a:extLst>
                </a:hlinkClick>
              </a:rPr>
              <a:t>PDF plots - Case 2</a:t>
            </a:r>
            <a:endParaRPr lang="en-US" sz="1600" b="0" i="0" dirty="0">
              <a:effectLst/>
              <a:highlight>
                <a:srgbClr val="FFFFFF"/>
              </a:highlight>
              <a:latin typeface="Arial" panose="020B0604020202020204" pitchFamily="34" charset="0"/>
            </a:endParaRPr>
          </a:p>
          <a:p>
            <a:pPr marL="742950" lvl="1" indent="-285750" algn="l">
              <a:buFont typeface="Arial" panose="020B0604020202020204" pitchFamily="34" charset="0"/>
              <a:buChar char="•"/>
            </a:pP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PMF with ISI Case 2; PMF with ISI and DD jitter Case 2; PMF with ISI, DD jitter and </a:t>
            </a:r>
            <a:r>
              <a:rPr lang="en-US" sz="1600" b="0" i="0" u="none" strike="noStrike" dirty="0" err="1">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 Case 2; PMF with ISI, DD jitter, </a:t>
            </a:r>
            <a:r>
              <a:rPr lang="en-US" sz="1600" b="0" i="0" u="none" strike="noStrike" dirty="0" err="1">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Xtalk</a:t>
            </a:r>
            <a:r>
              <a:rPr lang="en-US" sz="1600" b="0" i="0" u="none" strike="noStrike" dirty="0">
                <a:effectLst/>
                <a:highlight>
                  <a:srgbClr val="FFFFFF"/>
                </a:highlight>
                <a:latin typeface="Arial" panose="020B0604020202020204" pitchFamily="34" charset="0"/>
                <a:hlinkClick r:id="rId10">
                  <a:extLst>
                    <a:ext uri="{A12FA001-AC4F-418D-AE19-62706E023703}">
                      <ahyp:hlinkClr xmlns:ahyp="http://schemas.microsoft.com/office/drawing/2018/hyperlinkcolor" val="tx"/>
                    </a:ext>
                  </a:extLst>
                </a:hlinkClick>
              </a:rPr>
              <a:t> and noise Case 2</a:t>
            </a:r>
            <a:endParaRPr lang="en-US" sz="1600" b="0" i="0" dirty="0">
              <a:effectLst/>
              <a:highlight>
                <a:srgbClr val="FFFFFF"/>
              </a:highlight>
              <a:latin typeface="Arial" panose="020B0604020202020204" pitchFamily="34" charset="0"/>
            </a:endParaRPr>
          </a:p>
        </p:txBody>
      </p:sp>
      <p:sp>
        <p:nvSpPr>
          <p:cNvPr id="4" name="Slide Number Placeholder 3">
            <a:extLst>
              <a:ext uri="{FF2B5EF4-FFF2-40B4-BE49-F238E27FC236}">
                <a16:creationId xmlns:a16="http://schemas.microsoft.com/office/drawing/2014/main" id="{DB37B835-F125-4395-AE4E-60DE78361B2A}"/>
              </a:ext>
            </a:extLst>
          </p:cNvPr>
          <p:cNvSpPr>
            <a:spLocks noGrp="1"/>
          </p:cNvSpPr>
          <p:nvPr>
            <p:ph type="sldNum" sz="quarter" idx="10"/>
          </p:nvPr>
        </p:nvSpPr>
        <p:spPr/>
        <p:txBody>
          <a:bodyPr/>
          <a:lstStyle/>
          <a:p>
            <a:pPr>
              <a:defRPr/>
            </a:pPr>
            <a:fld id="{714D1B9A-C289-4C0D-97F1-45416F7772A7}" type="slidenum">
              <a:rPr lang="en-US" smtClean="0"/>
              <a:pPr>
                <a:defRPr/>
              </a:pPr>
              <a:t>135</a:t>
            </a:fld>
            <a:endParaRPr lang="en-US"/>
          </a:p>
        </p:txBody>
      </p:sp>
    </p:spTree>
    <p:extLst>
      <p:ext uri="{BB962C8B-B14F-4D97-AF65-F5344CB8AC3E}">
        <p14:creationId xmlns:p14="http://schemas.microsoft.com/office/powerpoint/2010/main" val="2952499836"/>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C9AFC-CD9C-4B31-B949-920E4910A25C}"/>
              </a:ext>
            </a:extLst>
          </p:cNvPr>
          <p:cNvSpPr>
            <a:spLocks noGrp="1"/>
          </p:cNvSpPr>
          <p:nvPr>
            <p:ph type="title"/>
          </p:nvPr>
        </p:nvSpPr>
        <p:spPr/>
        <p:txBody>
          <a:bodyPr/>
          <a:lstStyle/>
          <a:p>
            <a:r>
              <a:rPr lang="en-US" sz="2400" dirty="0"/>
              <a:t>Dip at 1.97 </a:t>
            </a:r>
            <a:r>
              <a:rPr lang="en-US" sz="2400" dirty="0" err="1"/>
              <a:t>nS</a:t>
            </a:r>
            <a:r>
              <a:rPr lang="en-US" sz="2400" dirty="0"/>
              <a:t> is connector</a:t>
            </a:r>
            <a:br>
              <a:rPr lang="en-US" sz="2400" dirty="0"/>
            </a:br>
            <a:r>
              <a:rPr lang="en-US" sz="2400" dirty="0"/>
              <a:t>next 2 are vias, last one is capacitor</a:t>
            </a:r>
          </a:p>
        </p:txBody>
      </p:sp>
      <p:pic>
        <p:nvPicPr>
          <p:cNvPr id="6" name="Content Placeholder 5">
            <a:extLst>
              <a:ext uri="{FF2B5EF4-FFF2-40B4-BE49-F238E27FC236}">
                <a16:creationId xmlns:a16="http://schemas.microsoft.com/office/drawing/2014/main" id="{61100A77-E38B-462E-AD3D-561AEEE03A67}"/>
              </a:ext>
            </a:extLst>
          </p:cNvPr>
          <p:cNvPicPr>
            <a:picLocks noGrp="1" noChangeAspect="1"/>
          </p:cNvPicPr>
          <p:nvPr>
            <p:ph idx="1"/>
          </p:nvPr>
        </p:nvPicPr>
        <p:blipFill>
          <a:blip r:embed="rId2"/>
          <a:stretch>
            <a:fillRect/>
          </a:stretch>
        </p:blipFill>
        <p:spPr>
          <a:xfrm>
            <a:off x="613519" y="1808527"/>
            <a:ext cx="6388768" cy="4114800"/>
          </a:xfrm>
        </p:spPr>
      </p:pic>
      <p:sp>
        <p:nvSpPr>
          <p:cNvPr id="4" name="Slide Number Placeholder 3">
            <a:extLst>
              <a:ext uri="{FF2B5EF4-FFF2-40B4-BE49-F238E27FC236}">
                <a16:creationId xmlns:a16="http://schemas.microsoft.com/office/drawing/2014/main" id="{47A13487-0A81-4688-9EB7-6FA8D2736E6D}"/>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136</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559764071"/>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strike="sngStrike" dirty="0"/>
              <a:t>The Challenge</a:t>
            </a:r>
          </a:p>
          <a:p>
            <a:r>
              <a:rPr lang="en-US" sz="2000" strike="sngStrike" dirty="0"/>
              <a:t>The Challenge Addendum</a:t>
            </a:r>
          </a:p>
          <a:p>
            <a:r>
              <a:rPr lang="en-US" sz="2000" strike="sngStrike" dirty="0"/>
              <a:t>Design Process</a:t>
            </a:r>
          </a:p>
          <a:p>
            <a:r>
              <a:rPr lang="en-US" sz="2000" dirty="0"/>
              <a:t>Role of Batch Solutions</a:t>
            </a:r>
          </a:p>
          <a:p>
            <a:pPr lvl="1"/>
            <a:r>
              <a:rPr lang="en-US" sz="1800" strike="sngStrike"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137</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46102757"/>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7E719-FB94-D311-0BD6-82147EDFD448}"/>
              </a:ext>
            </a:extLst>
          </p:cNvPr>
          <p:cNvSpPr>
            <a:spLocks noGrp="1"/>
          </p:cNvSpPr>
          <p:nvPr>
            <p:ph type="title"/>
          </p:nvPr>
        </p:nvSpPr>
        <p:spPr/>
        <p:txBody>
          <a:bodyPr/>
          <a:lstStyle/>
          <a:p>
            <a:r>
              <a:rPr lang="en-US" dirty="0"/>
              <a:t>Design Rule Check tool</a:t>
            </a:r>
          </a:p>
        </p:txBody>
      </p:sp>
      <p:sp>
        <p:nvSpPr>
          <p:cNvPr id="3" name="Content Placeholder 2">
            <a:extLst>
              <a:ext uri="{FF2B5EF4-FFF2-40B4-BE49-F238E27FC236}">
                <a16:creationId xmlns:a16="http://schemas.microsoft.com/office/drawing/2014/main" id="{8E853881-E611-777F-FE5E-0D0F44D19C3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055931F-8B74-7161-866F-FBD787A74B5F}"/>
              </a:ext>
            </a:extLst>
          </p:cNvPr>
          <p:cNvSpPr>
            <a:spLocks noGrp="1"/>
          </p:cNvSpPr>
          <p:nvPr>
            <p:ph type="sldNum" sz="quarter" idx="10"/>
          </p:nvPr>
        </p:nvSpPr>
        <p:spPr/>
        <p:txBody>
          <a:bodyPr/>
          <a:lstStyle/>
          <a:p>
            <a:pPr>
              <a:defRPr/>
            </a:pPr>
            <a:fld id="{714D1B9A-C289-4C0D-97F1-45416F7772A7}" type="slidenum">
              <a:rPr lang="en-US" smtClean="0"/>
              <a:pPr>
                <a:defRPr/>
              </a:pPr>
              <a:t>138</a:t>
            </a:fld>
            <a:endParaRPr lang="en-US"/>
          </a:p>
        </p:txBody>
      </p:sp>
    </p:spTree>
    <p:extLst>
      <p:ext uri="{BB962C8B-B14F-4D97-AF65-F5344CB8AC3E}">
        <p14:creationId xmlns:p14="http://schemas.microsoft.com/office/powerpoint/2010/main" val="2973661899"/>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strike="sngStrike" dirty="0"/>
              <a:t>The Challenge</a:t>
            </a:r>
          </a:p>
          <a:p>
            <a:r>
              <a:rPr lang="en-US" sz="2000" strike="sngStrike" dirty="0"/>
              <a:t>The Challenge Addendum</a:t>
            </a:r>
          </a:p>
          <a:p>
            <a:r>
              <a:rPr lang="en-US" sz="2000" strike="sngStrike" dirty="0"/>
              <a:t>Design Process</a:t>
            </a:r>
          </a:p>
          <a:p>
            <a:r>
              <a:rPr lang="en-US" sz="2000" dirty="0"/>
              <a:t>Role of Batch Solutions</a:t>
            </a:r>
          </a:p>
          <a:p>
            <a:pPr lvl="1"/>
            <a:r>
              <a:rPr lang="en-US" sz="1800" strike="sngStrike"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139</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5382828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1EBF2-1497-43CA-A8D9-ACF8FF7B6E8C}"/>
              </a:ext>
            </a:extLst>
          </p:cNvPr>
          <p:cNvSpPr>
            <a:spLocks noGrp="1"/>
          </p:cNvSpPr>
          <p:nvPr>
            <p:ph type="title"/>
          </p:nvPr>
        </p:nvSpPr>
        <p:spPr/>
        <p:txBody>
          <a:bodyPr/>
          <a:lstStyle/>
          <a:p>
            <a:r>
              <a:rPr lang="en-US" dirty="0"/>
              <a:t>Trace Loss</a:t>
            </a:r>
          </a:p>
        </p:txBody>
      </p:sp>
      <p:sp>
        <p:nvSpPr>
          <p:cNvPr id="3" name="Content Placeholder 2">
            <a:extLst>
              <a:ext uri="{FF2B5EF4-FFF2-40B4-BE49-F238E27FC236}">
                <a16:creationId xmlns:a16="http://schemas.microsoft.com/office/drawing/2014/main" id="{26C70729-D392-4908-B93D-EF56CFE2F273}"/>
              </a:ext>
            </a:extLst>
          </p:cNvPr>
          <p:cNvSpPr>
            <a:spLocks noGrp="1"/>
          </p:cNvSpPr>
          <p:nvPr>
            <p:ph idx="1"/>
          </p:nvPr>
        </p:nvSpPr>
        <p:spPr>
          <a:xfrm>
            <a:off x="158692" y="1371600"/>
            <a:ext cx="4832758" cy="4114800"/>
          </a:xfrm>
        </p:spPr>
        <p:txBody>
          <a:bodyPr/>
          <a:lstStyle/>
          <a:p>
            <a:r>
              <a:rPr lang="en-US" sz="1800" b="0" dirty="0"/>
              <a:t>Trace loss numbers come from a well documented stack-up </a:t>
            </a:r>
            <a:r>
              <a:rPr lang="en-US" sz="1800" b="0" dirty="0">
                <a:sym typeface="Wingdings" panose="05000000000000000000" pitchFamily="2" charset="2"/>
              </a:rPr>
              <a:t> great simulator</a:t>
            </a:r>
          </a:p>
          <a:p>
            <a:pPr lvl="1"/>
            <a:r>
              <a:rPr lang="en-US" sz="1600" b="0" i="1" dirty="0">
                <a:sym typeface="Wingdings" panose="05000000000000000000" pitchFamily="2" charset="2"/>
              </a:rPr>
              <a:t>Z-Planner or </a:t>
            </a:r>
            <a:r>
              <a:rPr lang="en-US" sz="1600" b="0" i="1" dirty="0" err="1">
                <a:sym typeface="Wingdings" panose="05000000000000000000" pitchFamily="2" charset="2"/>
              </a:rPr>
              <a:t>HyperLynx</a:t>
            </a:r>
            <a:r>
              <a:rPr lang="en-US" sz="1600" b="0" i="1" dirty="0">
                <a:sym typeface="Wingdings" panose="05000000000000000000" pitchFamily="2" charset="2"/>
              </a:rPr>
              <a:t> Stack-up editor</a:t>
            </a:r>
            <a:endParaRPr lang="en-US" sz="1600" b="0" i="1" dirty="0"/>
          </a:p>
          <a:p>
            <a:endParaRPr lang="en-US" sz="1800" b="0" dirty="0"/>
          </a:p>
          <a:p>
            <a:r>
              <a:rPr lang="en-US" sz="1800" b="0" dirty="0"/>
              <a:t>12 inches, 4, 8, 4 FR4, 16GHz, loss =   15.8db</a:t>
            </a:r>
          </a:p>
          <a:p>
            <a:r>
              <a:rPr lang="en-US" sz="1800" b="0" dirty="0"/>
              <a:t>12 inches 7, 20, 7 FR4 16GHz, loss = 17.4bd</a:t>
            </a:r>
          </a:p>
          <a:p>
            <a:endParaRPr lang="en-US" sz="1800" b="0" dirty="0"/>
          </a:p>
          <a:p>
            <a:r>
              <a:rPr lang="en-US" sz="1800" b="0" dirty="0"/>
              <a:t>12 inches, 4, 4, 4 Meg 6, 15GHz, loss =  9.8</a:t>
            </a:r>
          </a:p>
          <a:p>
            <a:r>
              <a:rPr lang="en-US" sz="1800" b="0" dirty="0"/>
              <a:t>12 inches 7, 20, 7 Meg 6 16GHz, loss = 7.8db</a:t>
            </a:r>
          </a:p>
          <a:p>
            <a:endParaRPr lang="en-US" sz="1800" b="0" dirty="0"/>
          </a:p>
        </p:txBody>
      </p:sp>
      <p:sp>
        <p:nvSpPr>
          <p:cNvPr id="4" name="Slide Number Placeholder 3">
            <a:extLst>
              <a:ext uri="{FF2B5EF4-FFF2-40B4-BE49-F238E27FC236}">
                <a16:creationId xmlns:a16="http://schemas.microsoft.com/office/drawing/2014/main" id="{2216CBA5-16FA-4A5B-920C-E5A76D4A45FD}"/>
              </a:ext>
            </a:extLst>
          </p:cNvPr>
          <p:cNvSpPr>
            <a:spLocks noGrp="1"/>
          </p:cNvSpPr>
          <p:nvPr>
            <p:ph type="sldNum" sz="quarter" idx="10"/>
          </p:nvPr>
        </p:nvSpPr>
        <p:spPr/>
        <p:txBody>
          <a:bodyPr/>
          <a:lstStyle/>
          <a:p>
            <a:pPr>
              <a:defRPr/>
            </a:pPr>
            <a:fld id="{714D1B9A-C289-4C0D-97F1-45416F7772A7}" type="slidenum">
              <a:rPr lang="en-US" smtClean="0"/>
              <a:pPr>
                <a:defRPr/>
              </a:pPr>
              <a:t>14</a:t>
            </a:fld>
            <a:endParaRPr lang="en-US"/>
          </a:p>
        </p:txBody>
      </p:sp>
      <p:pic>
        <p:nvPicPr>
          <p:cNvPr id="6" name="Picture 5">
            <a:extLst>
              <a:ext uri="{FF2B5EF4-FFF2-40B4-BE49-F238E27FC236}">
                <a16:creationId xmlns:a16="http://schemas.microsoft.com/office/drawing/2014/main" id="{59E8F861-46C1-42C9-9A5C-EC948EC3CDDD}"/>
              </a:ext>
            </a:extLst>
          </p:cNvPr>
          <p:cNvPicPr>
            <a:picLocks noChangeAspect="1"/>
          </p:cNvPicPr>
          <p:nvPr/>
        </p:nvPicPr>
        <p:blipFill rotWithShape="1">
          <a:blip r:embed="rId2"/>
          <a:srcRect b="4264"/>
          <a:stretch/>
        </p:blipFill>
        <p:spPr>
          <a:xfrm>
            <a:off x="5285277" y="2424351"/>
            <a:ext cx="3800000" cy="3674445"/>
          </a:xfrm>
          <a:prstGeom prst="rect">
            <a:avLst/>
          </a:prstGeom>
        </p:spPr>
      </p:pic>
    </p:spTree>
    <p:extLst>
      <p:ext uri="{BB962C8B-B14F-4D97-AF65-F5344CB8AC3E}">
        <p14:creationId xmlns:p14="http://schemas.microsoft.com/office/powerpoint/2010/main" val="403135708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1EBF2-1497-43CA-A8D9-ACF8FF7B6E8C}"/>
              </a:ext>
            </a:extLst>
          </p:cNvPr>
          <p:cNvSpPr>
            <a:spLocks noGrp="1"/>
          </p:cNvSpPr>
          <p:nvPr>
            <p:ph type="title"/>
          </p:nvPr>
        </p:nvSpPr>
        <p:spPr>
          <a:xfrm>
            <a:off x="228600" y="152400"/>
            <a:ext cx="8763000" cy="461665"/>
          </a:xfrm>
        </p:spPr>
        <p:txBody>
          <a:bodyPr/>
          <a:lstStyle/>
          <a:p>
            <a:r>
              <a:rPr lang="en-US" dirty="0"/>
              <a:t>Trace Loss vs Board Space</a:t>
            </a:r>
          </a:p>
        </p:txBody>
      </p:sp>
      <p:sp>
        <p:nvSpPr>
          <p:cNvPr id="3" name="Content Placeholder 2">
            <a:extLst>
              <a:ext uri="{FF2B5EF4-FFF2-40B4-BE49-F238E27FC236}">
                <a16:creationId xmlns:a16="http://schemas.microsoft.com/office/drawing/2014/main" id="{26C70729-D392-4908-B93D-EF56CFE2F273}"/>
              </a:ext>
            </a:extLst>
          </p:cNvPr>
          <p:cNvSpPr>
            <a:spLocks noGrp="1"/>
          </p:cNvSpPr>
          <p:nvPr>
            <p:ph idx="1"/>
          </p:nvPr>
        </p:nvSpPr>
        <p:spPr>
          <a:xfrm>
            <a:off x="327796" y="5299916"/>
            <a:ext cx="8371704" cy="778155"/>
          </a:xfrm>
        </p:spPr>
        <p:txBody>
          <a:bodyPr/>
          <a:lstStyle/>
          <a:p>
            <a:r>
              <a:rPr lang="en-US" sz="1800" b="0" dirty="0"/>
              <a:t>Key point….</a:t>
            </a:r>
            <a:r>
              <a:rPr lang="en-US" sz="1800" dirty="0"/>
              <a:t>loss for given stack-up is also affected by trace width &amp; spacing</a:t>
            </a:r>
          </a:p>
          <a:p>
            <a:r>
              <a:rPr lang="en-US" sz="1800" b="0" dirty="0"/>
              <a:t>Lower loss requires more board routing space</a:t>
            </a:r>
          </a:p>
        </p:txBody>
      </p:sp>
      <p:sp>
        <p:nvSpPr>
          <p:cNvPr id="4" name="Slide Number Placeholder 3">
            <a:extLst>
              <a:ext uri="{FF2B5EF4-FFF2-40B4-BE49-F238E27FC236}">
                <a16:creationId xmlns:a16="http://schemas.microsoft.com/office/drawing/2014/main" id="{2216CBA5-16FA-4A5B-920C-E5A76D4A45FD}"/>
              </a:ext>
            </a:extLst>
          </p:cNvPr>
          <p:cNvSpPr>
            <a:spLocks noGrp="1"/>
          </p:cNvSpPr>
          <p:nvPr>
            <p:ph type="sldNum" sz="quarter" idx="10"/>
          </p:nvPr>
        </p:nvSpPr>
        <p:spPr/>
        <p:txBody>
          <a:bodyPr/>
          <a:lstStyle/>
          <a:p>
            <a:pPr>
              <a:defRPr/>
            </a:pPr>
            <a:fld id="{714D1B9A-C289-4C0D-97F1-45416F7772A7}" type="slidenum">
              <a:rPr lang="en-US" smtClean="0"/>
              <a:pPr>
                <a:defRPr/>
              </a:pPr>
              <a:t>15</a:t>
            </a:fld>
            <a:endParaRPr lang="en-US"/>
          </a:p>
        </p:txBody>
      </p:sp>
      <p:pic>
        <p:nvPicPr>
          <p:cNvPr id="6" name="Picture 5">
            <a:extLst>
              <a:ext uri="{FF2B5EF4-FFF2-40B4-BE49-F238E27FC236}">
                <a16:creationId xmlns:a16="http://schemas.microsoft.com/office/drawing/2014/main" id="{59E8F861-46C1-42C9-9A5C-EC948EC3CDDD}"/>
              </a:ext>
            </a:extLst>
          </p:cNvPr>
          <p:cNvPicPr>
            <a:picLocks noChangeAspect="1"/>
          </p:cNvPicPr>
          <p:nvPr/>
        </p:nvPicPr>
        <p:blipFill rotWithShape="1">
          <a:blip r:embed="rId2"/>
          <a:srcRect b="4264"/>
          <a:stretch/>
        </p:blipFill>
        <p:spPr>
          <a:xfrm>
            <a:off x="5016206" y="1004275"/>
            <a:ext cx="3800000" cy="3674445"/>
          </a:xfrm>
          <a:prstGeom prst="rect">
            <a:avLst/>
          </a:prstGeom>
        </p:spPr>
      </p:pic>
      <p:sp>
        <p:nvSpPr>
          <p:cNvPr id="5" name="TextBox 4">
            <a:extLst>
              <a:ext uri="{FF2B5EF4-FFF2-40B4-BE49-F238E27FC236}">
                <a16:creationId xmlns:a16="http://schemas.microsoft.com/office/drawing/2014/main" id="{4267AFCD-FB3E-4A00-BC15-D5AC8C3A7C98}"/>
              </a:ext>
            </a:extLst>
          </p:cNvPr>
          <p:cNvSpPr txBox="1"/>
          <p:nvPr/>
        </p:nvSpPr>
        <p:spPr>
          <a:xfrm>
            <a:off x="5683931" y="4949505"/>
            <a:ext cx="2882520" cy="461665"/>
          </a:xfrm>
          <a:prstGeom prst="rect">
            <a:avLst/>
          </a:prstGeom>
          <a:noFill/>
        </p:spPr>
        <p:txBody>
          <a:bodyPr wrap="none" rtlCol="0">
            <a:spAutoFit/>
          </a:bodyPr>
          <a:lstStyle/>
          <a:p>
            <a:r>
              <a:rPr lang="en-US" sz="1200" b="0" dirty="0"/>
              <a:t>12 inches </a:t>
            </a:r>
            <a:r>
              <a:rPr lang="en-US" sz="1200" dirty="0"/>
              <a:t>7, 20, 7 </a:t>
            </a:r>
            <a:r>
              <a:rPr lang="en-US" sz="1200" b="0" dirty="0"/>
              <a:t>FR4 16GHz, loss = 7.8db</a:t>
            </a:r>
          </a:p>
          <a:p>
            <a:endParaRPr lang="en-US" dirty="0"/>
          </a:p>
        </p:txBody>
      </p:sp>
      <p:sp>
        <p:nvSpPr>
          <p:cNvPr id="7" name="TextBox 6">
            <a:extLst>
              <a:ext uri="{FF2B5EF4-FFF2-40B4-BE49-F238E27FC236}">
                <a16:creationId xmlns:a16="http://schemas.microsoft.com/office/drawing/2014/main" id="{FC5983F5-EDE0-4895-A667-6BA712B3E861}"/>
              </a:ext>
            </a:extLst>
          </p:cNvPr>
          <p:cNvSpPr txBox="1"/>
          <p:nvPr/>
        </p:nvSpPr>
        <p:spPr>
          <a:xfrm>
            <a:off x="671120" y="4949504"/>
            <a:ext cx="3113353" cy="461665"/>
          </a:xfrm>
          <a:prstGeom prst="rect">
            <a:avLst/>
          </a:prstGeom>
          <a:noFill/>
        </p:spPr>
        <p:txBody>
          <a:bodyPr wrap="none" rtlCol="0">
            <a:spAutoFit/>
          </a:bodyPr>
          <a:lstStyle/>
          <a:p>
            <a:r>
              <a:rPr lang="en-US" sz="1200" b="0" dirty="0"/>
              <a:t>12 inches</a:t>
            </a:r>
            <a:r>
              <a:rPr lang="en-US" sz="1200" dirty="0"/>
              <a:t>, 3.5, 6, 3.5 </a:t>
            </a:r>
            <a:r>
              <a:rPr lang="en-US" sz="1200" b="0" dirty="0"/>
              <a:t>FR4, 16GHz, loss = 18db </a:t>
            </a:r>
          </a:p>
          <a:p>
            <a:endParaRPr lang="en-US" dirty="0"/>
          </a:p>
        </p:txBody>
      </p:sp>
      <p:pic>
        <p:nvPicPr>
          <p:cNvPr id="10" name="Picture 9">
            <a:extLst>
              <a:ext uri="{FF2B5EF4-FFF2-40B4-BE49-F238E27FC236}">
                <a16:creationId xmlns:a16="http://schemas.microsoft.com/office/drawing/2014/main" id="{6871F0B5-DEE3-490D-BBA5-4453AB0FE9F7}"/>
              </a:ext>
            </a:extLst>
          </p:cNvPr>
          <p:cNvPicPr>
            <a:picLocks noChangeAspect="1"/>
          </p:cNvPicPr>
          <p:nvPr/>
        </p:nvPicPr>
        <p:blipFill rotWithShape="1">
          <a:blip r:embed="rId3"/>
          <a:srcRect b="4264"/>
          <a:stretch/>
        </p:blipFill>
        <p:spPr>
          <a:xfrm>
            <a:off x="327796" y="1007559"/>
            <a:ext cx="3800000" cy="3674445"/>
          </a:xfrm>
          <a:prstGeom prst="rect">
            <a:avLst/>
          </a:prstGeom>
        </p:spPr>
      </p:pic>
    </p:spTree>
    <p:extLst>
      <p:ext uri="{BB962C8B-B14F-4D97-AF65-F5344CB8AC3E}">
        <p14:creationId xmlns:p14="http://schemas.microsoft.com/office/powerpoint/2010/main" val="420583414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1EBF2-1497-43CA-A8D9-ACF8FF7B6E8C}"/>
              </a:ext>
            </a:extLst>
          </p:cNvPr>
          <p:cNvSpPr>
            <a:spLocks noGrp="1"/>
          </p:cNvSpPr>
          <p:nvPr>
            <p:ph type="title"/>
          </p:nvPr>
        </p:nvSpPr>
        <p:spPr/>
        <p:txBody>
          <a:bodyPr/>
          <a:lstStyle/>
          <a:p>
            <a:r>
              <a:rPr lang="en-US" dirty="0"/>
              <a:t>Trace Loss Meg 6 vs FR4</a:t>
            </a:r>
          </a:p>
        </p:txBody>
      </p:sp>
      <p:sp>
        <p:nvSpPr>
          <p:cNvPr id="4" name="Slide Number Placeholder 3">
            <a:extLst>
              <a:ext uri="{FF2B5EF4-FFF2-40B4-BE49-F238E27FC236}">
                <a16:creationId xmlns:a16="http://schemas.microsoft.com/office/drawing/2014/main" id="{2216CBA5-16FA-4A5B-920C-E5A76D4A45FD}"/>
              </a:ext>
            </a:extLst>
          </p:cNvPr>
          <p:cNvSpPr>
            <a:spLocks noGrp="1"/>
          </p:cNvSpPr>
          <p:nvPr>
            <p:ph type="sldNum" sz="quarter" idx="10"/>
          </p:nvPr>
        </p:nvSpPr>
        <p:spPr/>
        <p:txBody>
          <a:bodyPr/>
          <a:lstStyle/>
          <a:p>
            <a:pPr>
              <a:defRPr/>
            </a:pPr>
            <a:fld id="{714D1B9A-C289-4C0D-97F1-45416F7772A7}" type="slidenum">
              <a:rPr lang="en-US" smtClean="0"/>
              <a:pPr>
                <a:defRPr/>
              </a:pPr>
              <a:t>16</a:t>
            </a:fld>
            <a:endParaRPr lang="en-US"/>
          </a:p>
        </p:txBody>
      </p:sp>
      <p:pic>
        <p:nvPicPr>
          <p:cNvPr id="6" name="Picture 5">
            <a:extLst>
              <a:ext uri="{FF2B5EF4-FFF2-40B4-BE49-F238E27FC236}">
                <a16:creationId xmlns:a16="http://schemas.microsoft.com/office/drawing/2014/main" id="{59E8F861-46C1-42C9-9A5C-EC948EC3CDDD}"/>
              </a:ext>
            </a:extLst>
          </p:cNvPr>
          <p:cNvPicPr>
            <a:picLocks noChangeAspect="1"/>
          </p:cNvPicPr>
          <p:nvPr/>
        </p:nvPicPr>
        <p:blipFill rotWithShape="1">
          <a:blip r:embed="rId2"/>
          <a:srcRect b="4264"/>
          <a:stretch/>
        </p:blipFill>
        <p:spPr>
          <a:xfrm>
            <a:off x="5191600" y="1275060"/>
            <a:ext cx="3800000" cy="3674445"/>
          </a:xfrm>
          <a:prstGeom prst="rect">
            <a:avLst/>
          </a:prstGeom>
        </p:spPr>
      </p:pic>
      <p:sp>
        <p:nvSpPr>
          <p:cNvPr id="5" name="TextBox 4">
            <a:extLst>
              <a:ext uri="{FF2B5EF4-FFF2-40B4-BE49-F238E27FC236}">
                <a16:creationId xmlns:a16="http://schemas.microsoft.com/office/drawing/2014/main" id="{4267AFCD-FB3E-4A00-BC15-D5AC8C3A7C98}"/>
              </a:ext>
            </a:extLst>
          </p:cNvPr>
          <p:cNvSpPr txBox="1"/>
          <p:nvPr/>
        </p:nvSpPr>
        <p:spPr>
          <a:xfrm>
            <a:off x="5191600" y="5236444"/>
            <a:ext cx="3961341" cy="523220"/>
          </a:xfrm>
          <a:prstGeom prst="rect">
            <a:avLst/>
          </a:prstGeom>
          <a:noFill/>
        </p:spPr>
        <p:txBody>
          <a:bodyPr wrap="none" rtlCol="0">
            <a:spAutoFit/>
          </a:bodyPr>
          <a:lstStyle/>
          <a:p>
            <a:r>
              <a:rPr lang="en-US" sz="1600" b="0" dirty="0"/>
              <a:t>12 inches </a:t>
            </a:r>
            <a:r>
              <a:rPr lang="en-US" sz="1600" dirty="0"/>
              <a:t>7, 20, 7 </a:t>
            </a:r>
            <a:r>
              <a:rPr lang="en-US" sz="1600" b="0" dirty="0">
                <a:solidFill>
                  <a:srgbClr val="FF0000"/>
                </a:solidFill>
              </a:rPr>
              <a:t>Meg 6 16GHz, loss = 7.8db</a:t>
            </a:r>
          </a:p>
          <a:p>
            <a:endParaRPr lang="en-US" dirty="0"/>
          </a:p>
        </p:txBody>
      </p:sp>
      <p:sp>
        <p:nvSpPr>
          <p:cNvPr id="7" name="TextBox 6">
            <a:extLst>
              <a:ext uri="{FF2B5EF4-FFF2-40B4-BE49-F238E27FC236}">
                <a16:creationId xmlns:a16="http://schemas.microsoft.com/office/drawing/2014/main" id="{FC5983F5-EDE0-4895-A667-6BA712B3E861}"/>
              </a:ext>
            </a:extLst>
          </p:cNvPr>
          <p:cNvSpPr txBox="1"/>
          <p:nvPr/>
        </p:nvSpPr>
        <p:spPr>
          <a:xfrm>
            <a:off x="418293" y="5237508"/>
            <a:ext cx="4450257" cy="523220"/>
          </a:xfrm>
          <a:prstGeom prst="rect">
            <a:avLst/>
          </a:prstGeom>
          <a:noFill/>
        </p:spPr>
        <p:txBody>
          <a:bodyPr wrap="none" rtlCol="0">
            <a:spAutoFit/>
          </a:bodyPr>
          <a:lstStyle/>
          <a:p>
            <a:r>
              <a:rPr lang="en-US" sz="1600" b="0" dirty="0"/>
              <a:t>12 inches, </a:t>
            </a:r>
            <a:r>
              <a:rPr lang="en-US" sz="1600" dirty="0"/>
              <a:t>3.5, 6, 3.5 </a:t>
            </a:r>
            <a:r>
              <a:rPr lang="en-US" sz="1600" b="0" dirty="0">
                <a:solidFill>
                  <a:srgbClr val="FF0000"/>
                </a:solidFill>
              </a:rPr>
              <a:t>MEG 6, 16GHz, loss = 10.5db</a:t>
            </a:r>
          </a:p>
          <a:p>
            <a:endParaRPr lang="en-US" dirty="0"/>
          </a:p>
        </p:txBody>
      </p:sp>
      <p:pic>
        <p:nvPicPr>
          <p:cNvPr id="11" name="Picture 10">
            <a:extLst>
              <a:ext uri="{FF2B5EF4-FFF2-40B4-BE49-F238E27FC236}">
                <a16:creationId xmlns:a16="http://schemas.microsoft.com/office/drawing/2014/main" id="{D27ECDAB-71E5-46C7-8ED5-4501538D15E6}"/>
              </a:ext>
            </a:extLst>
          </p:cNvPr>
          <p:cNvPicPr>
            <a:picLocks noChangeAspect="1"/>
          </p:cNvPicPr>
          <p:nvPr/>
        </p:nvPicPr>
        <p:blipFill>
          <a:blip r:embed="rId3"/>
          <a:stretch>
            <a:fillRect/>
          </a:stretch>
        </p:blipFill>
        <p:spPr>
          <a:xfrm>
            <a:off x="418293" y="1320934"/>
            <a:ext cx="3761905" cy="3628571"/>
          </a:xfrm>
          <a:prstGeom prst="rect">
            <a:avLst/>
          </a:prstGeom>
        </p:spPr>
      </p:pic>
      <p:sp>
        <p:nvSpPr>
          <p:cNvPr id="3" name="TextBox 2">
            <a:extLst>
              <a:ext uri="{FF2B5EF4-FFF2-40B4-BE49-F238E27FC236}">
                <a16:creationId xmlns:a16="http://schemas.microsoft.com/office/drawing/2014/main" id="{F9436CBE-9FE1-C945-5B11-DABA12691D21}"/>
              </a:ext>
            </a:extLst>
          </p:cNvPr>
          <p:cNvSpPr txBox="1"/>
          <p:nvPr/>
        </p:nvSpPr>
        <p:spPr>
          <a:xfrm>
            <a:off x="444500" y="5695080"/>
            <a:ext cx="4398961" cy="523220"/>
          </a:xfrm>
          <a:prstGeom prst="rect">
            <a:avLst/>
          </a:prstGeom>
          <a:noFill/>
        </p:spPr>
        <p:txBody>
          <a:bodyPr wrap="none" rtlCol="0">
            <a:spAutoFit/>
          </a:bodyPr>
          <a:lstStyle/>
          <a:p>
            <a:r>
              <a:rPr lang="en-US" sz="1600" b="0" dirty="0"/>
              <a:t>12 inches</a:t>
            </a:r>
            <a:r>
              <a:rPr lang="en-US" sz="1600" dirty="0"/>
              <a:t>, 3.5, 6, 3.5       </a:t>
            </a:r>
            <a:r>
              <a:rPr lang="en-US" sz="1600" b="0" dirty="0">
                <a:solidFill>
                  <a:srgbClr val="FF0000"/>
                </a:solidFill>
              </a:rPr>
              <a:t>FR4, 16GHz, loss = 18db </a:t>
            </a:r>
          </a:p>
          <a:p>
            <a:endParaRPr lang="en-US" dirty="0"/>
          </a:p>
        </p:txBody>
      </p:sp>
      <p:sp>
        <p:nvSpPr>
          <p:cNvPr id="8" name="TextBox 7">
            <a:extLst>
              <a:ext uri="{FF2B5EF4-FFF2-40B4-BE49-F238E27FC236}">
                <a16:creationId xmlns:a16="http://schemas.microsoft.com/office/drawing/2014/main" id="{5FACF0E2-2D72-D5D4-820A-553D8BD58986}"/>
              </a:ext>
            </a:extLst>
          </p:cNvPr>
          <p:cNvSpPr txBox="1"/>
          <p:nvPr/>
        </p:nvSpPr>
        <p:spPr>
          <a:xfrm>
            <a:off x="5208192" y="5695080"/>
            <a:ext cx="3988592" cy="523220"/>
          </a:xfrm>
          <a:prstGeom prst="rect">
            <a:avLst/>
          </a:prstGeom>
          <a:noFill/>
        </p:spPr>
        <p:txBody>
          <a:bodyPr wrap="none" rtlCol="0">
            <a:spAutoFit/>
          </a:bodyPr>
          <a:lstStyle/>
          <a:p>
            <a:r>
              <a:rPr lang="en-US" sz="1600" b="0" dirty="0"/>
              <a:t>12 inches </a:t>
            </a:r>
            <a:r>
              <a:rPr lang="en-US" sz="1600" dirty="0"/>
              <a:t>7, 20, 7    </a:t>
            </a:r>
            <a:r>
              <a:rPr lang="en-US" sz="1600" b="0" dirty="0">
                <a:solidFill>
                  <a:srgbClr val="FF0000"/>
                </a:solidFill>
              </a:rPr>
              <a:t>FR4 16GHz, loss = 7.8db</a:t>
            </a:r>
          </a:p>
          <a:p>
            <a:endParaRPr lang="en-US" dirty="0"/>
          </a:p>
        </p:txBody>
      </p:sp>
    </p:spTree>
    <p:extLst>
      <p:ext uri="{BB962C8B-B14F-4D97-AF65-F5344CB8AC3E}">
        <p14:creationId xmlns:p14="http://schemas.microsoft.com/office/powerpoint/2010/main" val="221161517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5CC8-1E45-E101-2577-508472668E9D}"/>
              </a:ext>
            </a:extLst>
          </p:cNvPr>
          <p:cNvSpPr>
            <a:spLocks noGrp="1"/>
          </p:cNvSpPr>
          <p:nvPr>
            <p:ph type="title"/>
          </p:nvPr>
        </p:nvSpPr>
        <p:spPr>
          <a:xfrm>
            <a:off x="228600" y="152400"/>
            <a:ext cx="8763000" cy="1505484"/>
          </a:xfrm>
        </p:spPr>
        <p:txBody>
          <a:bodyPr/>
          <a:lstStyle/>
          <a:p>
            <a:r>
              <a:rPr lang="en-US" dirty="0"/>
              <a:t>Demo </a:t>
            </a:r>
            <a:br>
              <a:rPr lang="en-US" dirty="0"/>
            </a:br>
            <a:r>
              <a:rPr lang="en-US" dirty="0" err="1"/>
              <a:t>Hyperlynx</a:t>
            </a:r>
            <a:r>
              <a:rPr lang="en-US" dirty="0"/>
              <a:t> Stack-up Editor or</a:t>
            </a:r>
            <a:br>
              <a:rPr lang="en-US" dirty="0"/>
            </a:br>
            <a:r>
              <a:rPr lang="en-US" dirty="0"/>
              <a:t> Z-Planner</a:t>
            </a:r>
          </a:p>
        </p:txBody>
      </p:sp>
      <p:sp>
        <p:nvSpPr>
          <p:cNvPr id="3" name="Content Placeholder 2">
            <a:extLst>
              <a:ext uri="{FF2B5EF4-FFF2-40B4-BE49-F238E27FC236}">
                <a16:creationId xmlns:a16="http://schemas.microsoft.com/office/drawing/2014/main" id="{D128A4E2-CA09-E7FC-2C58-F5A82D654A5A}"/>
              </a:ext>
            </a:extLst>
          </p:cNvPr>
          <p:cNvSpPr>
            <a:spLocks noGrp="1"/>
          </p:cNvSpPr>
          <p:nvPr>
            <p:ph idx="1"/>
          </p:nvPr>
        </p:nvSpPr>
        <p:spPr>
          <a:xfrm>
            <a:off x="609600" y="1982624"/>
            <a:ext cx="7772400" cy="3579976"/>
          </a:xfrm>
        </p:spPr>
        <p:txBody>
          <a:bodyPr/>
          <a:lstStyle/>
          <a:p>
            <a:endParaRPr lang="en-US" dirty="0"/>
          </a:p>
        </p:txBody>
      </p:sp>
      <p:sp>
        <p:nvSpPr>
          <p:cNvPr id="4" name="Slide Number Placeholder 3">
            <a:extLst>
              <a:ext uri="{FF2B5EF4-FFF2-40B4-BE49-F238E27FC236}">
                <a16:creationId xmlns:a16="http://schemas.microsoft.com/office/drawing/2014/main" id="{DE6705CD-563E-E8CD-80A8-91A4BFBDB96C}"/>
              </a:ext>
            </a:extLst>
          </p:cNvPr>
          <p:cNvSpPr>
            <a:spLocks noGrp="1"/>
          </p:cNvSpPr>
          <p:nvPr>
            <p:ph type="sldNum" sz="quarter" idx="10"/>
          </p:nvPr>
        </p:nvSpPr>
        <p:spPr/>
        <p:txBody>
          <a:bodyPr/>
          <a:lstStyle/>
          <a:p>
            <a:pPr>
              <a:defRPr/>
            </a:pPr>
            <a:fld id="{714D1B9A-C289-4C0D-97F1-45416F7772A7}" type="slidenum">
              <a:rPr lang="en-US" smtClean="0"/>
              <a:pPr>
                <a:defRPr/>
              </a:pPr>
              <a:t>17</a:t>
            </a:fld>
            <a:endParaRPr lang="en-US"/>
          </a:p>
        </p:txBody>
      </p:sp>
    </p:spTree>
    <p:extLst>
      <p:ext uri="{BB962C8B-B14F-4D97-AF65-F5344CB8AC3E}">
        <p14:creationId xmlns:p14="http://schemas.microsoft.com/office/powerpoint/2010/main" val="54498175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dirty="0"/>
              <a:t>Equalization</a:t>
            </a:r>
          </a:p>
          <a:p>
            <a:r>
              <a:rPr lang="en-US" sz="2000" dirty="0"/>
              <a:t>Skew</a:t>
            </a:r>
          </a:p>
          <a:p>
            <a:r>
              <a:rPr lang="en-US" sz="2000"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18</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1160787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E2C7F-FC08-4FF5-A24E-D5CE0C7537C6}"/>
              </a:ext>
            </a:extLst>
          </p:cNvPr>
          <p:cNvSpPr>
            <a:spLocks noGrp="1"/>
          </p:cNvSpPr>
          <p:nvPr>
            <p:ph type="title"/>
          </p:nvPr>
        </p:nvSpPr>
        <p:spPr/>
        <p:txBody>
          <a:bodyPr/>
          <a:lstStyle/>
          <a:p>
            <a:r>
              <a:rPr lang="en-US" dirty="0"/>
              <a:t>Equalization</a:t>
            </a:r>
          </a:p>
        </p:txBody>
      </p:sp>
      <p:sp>
        <p:nvSpPr>
          <p:cNvPr id="3" name="Content Placeholder 2">
            <a:extLst>
              <a:ext uri="{FF2B5EF4-FFF2-40B4-BE49-F238E27FC236}">
                <a16:creationId xmlns:a16="http://schemas.microsoft.com/office/drawing/2014/main" id="{A14F1AB4-6E07-4B47-91AC-CAE4D478E0E7}"/>
              </a:ext>
            </a:extLst>
          </p:cNvPr>
          <p:cNvSpPr>
            <a:spLocks noGrp="1"/>
          </p:cNvSpPr>
          <p:nvPr>
            <p:ph idx="1"/>
          </p:nvPr>
        </p:nvSpPr>
        <p:spPr>
          <a:xfrm>
            <a:off x="609600" y="1447800"/>
            <a:ext cx="7772400" cy="4370294"/>
          </a:xfrm>
        </p:spPr>
        <p:txBody>
          <a:bodyPr/>
          <a:lstStyle/>
          <a:p>
            <a:r>
              <a:rPr lang="en-US" dirty="0"/>
              <a:t>Feed Forward Equalization</a:t>
            </a:r>
          </a:p>
          <a:p>
            <a:pPr lvl="1"/>
            <a:r>
              <a:rPr lang="en-US" sz="2000" b="0" dirty="0"/>
              <a:t>Reduced drive strength if 1’s or 0’s were repeated.  This minimized the excess charge in the receiver that must be overcome by the next change of input voltage using NRZ signaling.</a:t>
            </a:r>
          </a:p>
          <a:p>
            <a:r>
              <a:rPr lang="en-US" dirty="0"/>
              <a:t>Continuous Time Linear Equalization</a:t>
            </a:r>
          </a:p>
          <a:p>
            <a:pPr lvl="1"/>
            <a:r>
              <a:rPr lang="en-US" sz="2000" b="0" dirty="0"/>
              <a:t>Receiver amplified higher frequencies and reduced lower frequencies.</a:t>
            </a:r>
          </a:p>
          <a:p>
            <a:r>
              <a:rPr lang="en-US" dirty="0"/>
              <a:t>Decision Feedback Equalization</a:t>
            </a:r>
          </a:p>
          <a:p>
            <a:pPr lvl="1"/>
            <a:r>
              <a:rPr lang="en-US" sz="2000" b="0" dirty="0"/>
              <a:t>Adds or subtracts voltage at comparator based on past bit pattern.  This primarily aids with minimizing the effect of reflections.</a:t>
            </a:r>
          </a:p>
          <a:p>
            <a:pPr lvl="1"/>
            <a:endParaRPr lang="en-US" dirty="0"/>
          </a:p>
          <a:p>
            <a:endParaRPr lang="en-US" dirty="0"/>
          </a:p>
          <a:p>
            <a:endParaRPr lang="en-US" sz="2200" b="0" dirty="0"/>
          </a:p>
        </p:txBody>
      </p:sp>
      <p:sp>
        <p:nvSpPr>
          <p:cNvPr id="4" name="Slide Number Placeholder 3">
            <a:extLst>
              <a:ext uri="{FF2B5EF4-FFF2-40B4-BE49-F238E27FC236}">
                <a16:creationId xmlns:a16="http://schemas.microsoft.com/office/drawing/2014/main" id="{6835B0EB-FDB4-49C2-AD59-45073F564272}"/>
              </a:ext>
            </a:extLst>
          </p:cNvPr>
          <p:cNvSpPr>
            <a:spLocks noGrp="1"/>
          </p:cNvSpPr>
          <p:nvPr>
            <p:ph type="sldNum" sz="quarter" idx="10"/>
          </p:nvPr>
        </p:nvSpPr>
        <p:spPr/>
        <p:txBody>
          <a:bodyPr/>
          <a:lstStyle/>
          <a:p>
            <a:pPr>
              <a:defRPr/>
            </a:pPr>
            <a:fld id="{714D1B9A-C289-4C0D-97F1-45416F7772A7}" type="slidenum">
              <a:rPr lang="en-US" smtClean="0"/>
              <a:pPr>
                <a:defRPr/>
              </a:pPr>
              <a:t>19</a:t>
            </a:fld>
            <a:endParaRPr lang="en-US"/>
          </a:p>
        </p:txBody>
      </p:sp>
    </p:spTree>
    <p:extLst>
      <p:ext uri="{BB962C8B-B14F-4D97-AF65-F5344CB8AC3E}">
        <p14:creationId xmlns:p14="http://schemas.microsoft.com/office/powerpoint/2010/main" val="133887857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dirty="0"/>
              <a:t>How does SERDES work?</a:t>
            </a:r>
          </a:p>
          <a:p>
            <a:r>
              <a:rPr lang="en-US" sz="2000" dirty="0"/>
              <a:t>Loss Margin</a:t>
            </a:r>
          </a:p>
          <a:p>
            <a:r>
              <a:rPr lang="en-US" sz="2000" dirty="0"/>
              <a:t>Trace Loss</a:t>
            </a:r>
          </a:p>
          <a:p>
            <a:r>
              <a:rPr lang="en-US" sz="2000" dirty="0"/>
              <a:t>Equalization</a:t>
            </a:r>
          </a:p>
          <a:p>
            <a:r>
              <a:rPr lang="en-US" sz="2000" dirty="0"/>
              <a:t>Skew</a:t>
            </a:r>
          </a:p>
          <a:p>
            <a:r>
              <a:rPr lang="en-US" sz="2000"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a:defRPr/>
            </a:pPr>
            <a:fld id="{4DB1D275-04D2-4181-9D3E-56AF2F4CB203}" type="slidenum">
              <a:rPr lang="en-US" smtClean="0"/>
              <a:pPr>
                <a:defRPr/>
              </a:pPr>
              <a:t>2</a:t>
            </a:fld>
            <a:endParaRPr lang="en-US"/>
          </a:p>
        </p:txBody>
      </p:sp>
    </p:spTree>
    <p:extLst>
      <p:ext uri="{BB962C8B-B14F-4D97-AF65-F5344CB8AC3E}">
        <p14:creationId xmlns:p14="http://schemas.microsoft.com/office/powerpoint/2010/main" val="196456708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C6199-FBBC-4EA3-885B-C5EB4C27A1EC}"/>
              </a:ext>
            </a:extLst>
          </p:cNvPr>
          <p:cNvSpPr>
            <a:spLocks noGrp="1"/>
          </p:cNvSpPr>
          <p:nvPr>
            <p:ph type="title"/>
          </p:nvPr>
        </p:nvSpPr>
        <p:spPr>
          <a:xfrm>
            <a:off x="228600" y="152400"/>
            <a:ext cx="8763000" cy="303861"/>
          </a:xfrm>
        </p:spPr>
        <p:txBody>
          <a:bodyPr/>
          <a:lstStyle/>
          <a:p>
            <a:r>
              <a:rPr lang="en-US" sz="2400" dirty="0"/>
              <a:t>Simple TX line VS EQ</a:t>
            </a:r>
          </a:p>
        </p:txBody>
      </p:sp>
      <p:sp>
        <p:nvSpPr>
          <p:cNvPr id="3" name="Content Placeholder 2">
            <a:extLst>
              <a:ext uri="{FF2B5EF4-FFF2-40B4-BE49-F238E27FC236}">
                <a16:creationId xmlns:a16="http://schemas.microsoft.com/office/drawing/2014/main" id="{CA5798CC-E8D0-46B9-A690-68EBE25F689F}"/>
              </a:ext>
            </a:extLst>
          </p:cNvPr>
          <p:cNvSpPr>
            <a:spLocks noGrp="1"/>
          </p:cNvSpPr>
          <p:nvPr>
            <p:ph idx="1"/>
          </p:nvPr>
        </p:nvSpPr>
        <p:spPr>
          <a:xfrm>
            <a:off x="441820" y="684402"/>
            <a:ext cx="3945622" cy="5280170"/>
          </a:xfrm>
        </p:spPr>
        <p:txBody>
          <a:bodyPr/>
          <a:lstStyle/>
          <a:p>
            <a:r>
              <a:rPr lang="en-US" sz="1600" dirty="0"/>
              <a:t>No EQ 0.435 x 0.0957</a:t>
            </a:r>
          </a:p>
          <a:p>
            <a:endParaRPr lang="en-US" sz="1600" dirty="0"/>
          </a:p>
          <a:p>
            <a:endParaRPr lang="en-US" sz="1600" dirty="0"/>
          </a:p>
          <a:p>
            <a:endParaRPr lang="en-US" sz="1600" dirty="0"/>
          </a:p>
          <a:p>
            <a:r>
              <a:rPr lang="en-US" sz="1600" dirty="0"/>
              <a:t>DFE only 0.721 x 0.279</a:t>
            </a:r>
          </a:p>
          <a:p>
            <a:endParaRPr lang="en-US" sz="1600" dirty="0"/>
          </a:p>
          <a:p>
            <a:endParaRPr lang="en-US" sz="1600" dirty="0"/>
          </a:p>
          <a:p>
            <a:endParaRPr lang="en-US" sz="1600" dirty="0"/>
          </a:p>
          <a:p>
            <a:r>
              <a:rPr lang="en-US" sz="1600" dirty="0"/>
              <a:t>CTLE  only  0.706 x 0.275</a:t>
            </a:r>
          </a:p>
          <a:p>
            <a:endParaRPr lang="en-US" sz="1600" dirty="0"/>
          </a:p>
          <a:p>
            <a:endParaRPr lang="en-US" sz="1600" dirty="0"/>
          </a:p>
          <a:p>
            <a:endParaRPr lang="en-US" sz="1600" dirty="0"/>
          </a:p>
          <a:p>
            <a:r>
              <a:rPr lang="en-US" sz="1600" dirty="0"/>
              <a:t>FFE only 0.740 x 0.271</a:t>
            </a:r>
          </a:p>
          <a:p>
            <a:endParaRPr lang="en-US" sz="1600" dirty="0"/>
          </a:p>
          <a:p>
            <a:endParaRPr lang="en-US" sz="1600" dirty="0"/>
          </a:p>
          <a:p>
            <a:endParaRPr lang="en-US" sz="1600" dirty="0"/>
          </a:p>
          <a:p>
            <a:r>
              <a:rPr lang="en-US" sz="1600" dirty="0"/>
              <a:t>CTLE &amp; DFE	0.762 x 0.296</a:t>
            </a:r>
          </a:p>
          <a:p>
            <a:r>
              <a:rPr lang="en-US" sz="1400" b="0" dirty="0"/>
              <a:t>EQ results in about 9.8db of improvement</a:t>
            </a:r>
          </a:p>
        </p:txBody>
      </p:sp>
      <p:sp>
        <p:nvSpPr>
          <p:cNvPr id="4" name="Slide Number Placeholder 3">
            <a:extLst>
              <a:ext uri="{FF2B5EF4-FFF2-40B4-BE49-F238E27FC236}">
                <a16:creationId xmlns:a16="http://schemas.microsoft.com/office/drawing/2014/main" id="{763CD63F-CDCF-4CCE-A305-46BDB0A0845A}"/>
              </a:ext>
            </a:extLst>
          </p:cNvPr>
          <p:cNvSpPr>
            <a:spLocks noGrp="1"/>
          </p:cNvSpPr>
          <p:nvPr>
            <p:ph type="sldNum" sz="quarter" idx="10"/>
          </p:nvPr>
        </p:nvSpPr>
        <p:spPr/>
        <p:txBody>
          <a:bodyPr/>
          <a:lstStyle/>
          <a:p>
            <a:pPr>
              <a:defRPr/>
            </a:pPr>
            <a:fld id="{714D1B9A-C289-4C0D-97F1-45416F7772A7}" type="slidenum">
              <a:rPr lang="en-US" smtClean="0"/>
              <a:pPr>
                <a:defRPr/>
              </a:pPr>
              <a:t>20</a:t>
            </a:fld>
            <a:endParaRPr lang="en-US"/>
          </a:p>
        </p:txBody>
      </p:sp>
      <p:pic>
        <p:nvPicPr>
          <p:cNvPr id="6" name="Picture 5">
            <a:extLst>
              <a:ext uri="{FF2B5EF4-FFF2-40B4-BE49-F238E27FC236}">
                <a16:creationId xmlns:a16="http://schemas.microsoft.com/office/drawing/2014/main" id="{269BBAE0-05BE-4372-BF55-4F7B1239B5B1}"/>
              </a:ext>
            </a:extLst>
          </p:cNvPr>
          <p:cNvPicPr>
            <a:picLocks noChangeAspect="1"/>
          </p:cNvPicPr>
          <p:nvPr/>
        </p:nvPicPr>
        <p:blipFill>
          <a:blip r:embed="rId2"/>
          <a:stretch>
            <a:fillRect/>
          </a:stretch>
        </p:blipFill>
        <p:spPr>
          <a:xfrm>
            <a:off x="4500529" y="534100"/>
            <a:ext cx="4491070" cy="905557"/>
          </a:xfrm>
          <a:prstGeom prst="rect">
            <a:avLst/>
          </a:prstGeom>
        </p:spPr>
      </p:pic>
      <p:pic>
        <p:nvPicPr>
          <p:cNvPr id="8" name="Picture 7">
            <a:extLst>
              <a:ext uri="{FF2B5EF4-FFF2-40B4-BE49-F238E27FC236}">
                <a16:creationId xmlns:a16="http://schemas.microsoft.com/office/drawing/2014/main" id="{05D051C9-E3F4-48A4-A49F-F069439E02E3}"/>
              </a:ext>
            </a:extLst>
          </p:cNvPr>
          <p:cNvPicPr>
            <a:picLocks noChangeAspect="1"/>
          </p:cNvPicPr>
          <p:nvPr/>
        </p:nvPicPr>
        <p:blipFill>
          <a:blip r:embed="rId3"/>
          <a:stretch>
            <a:fillRect/>
          </a:stretch>
        </p:blipFill>
        <p:spPr>
          <a:xfrm>
            <a:off x="4499993" y="1546888"/>
            <a:ext cx="4560116" cy="926655"/>
          </a:xfrm>
          <a:prstGeom prst="rect">
            <a:avLst/>
          </a:prstGeom>
        </p:spPr>
      </p:pic>
      <p:pic>
        <p:nvPicPr>
          <p:cNvPr id="10" name="Picture 9">
            <a:extLst>
              <a:ext uri="{FF2B5EF4-FFF2-40B4-BE49-F238E27FC236}">
                <a16:creationId xmlns:a16="http://schemas.microsoft.com/office/drawing/2014/main" id="{2F56E546-C1A9-45C5-ABA0-EB7899C13A1E}"/>
              </a:ext>
            </a:extLst>
          </p:cNvPr>
          <p:cNvPicPr>
            <a:picLocks noChangeAspect="1"/>
          </p:cNvPicPr>
          <p:nvPr/>
        </p:nvPicPr>
        <p:blipFill>
          <a:blip r:embed="rId4"/>
          <a:stretch>
            <a:fillRect/>
          </a:stretch>
        </p:blipFill>
        <p:spPr>
          <a:xfrm>
            <a:off x="4532838" y="2580774"/>
            <a:ext cx="4453854" cy="1180761"/>
          </a:xfrm>
          <a:prstGeom prst="rect">
            <a:avLst/>
          </a:prstGeom>
        </p:spPr>
      </p:pic>
      <p:pic>
        <p:nvPicPr>
          <p:cNvPr id="12" name="Picture 11">
            <a:extLst>
              <a:ext uri="{FF2B5EF4-FFF2-40B4-BE49-F238E27FC236}">
                <a16:creationId xmlns:a16="http://schemas.microsoft.com/office/drawing/2014/main" id="{EE361BEA-BE8D-4F2E-BC93-E08D53309D2A}"/>
              </a:ext>
            </a:extLst>
          </p:cNvPr>
          <p:cNvPicPr>
            <a:picLocks noChangeAspect="1"/>
          </p:cNvPicPr>
          <p:nvPr/>
        </p:nvPicPr>
        <p:blipFill>
          <a:blip r:embed="rId5"/>
          <a:stretch>
            <a:fillRect/>
          </a:stretch>
        </p:blipFill>
        <p:spPr>
          <a:xfrm>
            <a:off x="4532838" y="3814891"/>
            <a:ext cx="4453854" cy="1104361"/>
          </a:xfrm>
          <a:prstGeom prst="rect">
            <a:avLst/>
          </a:prstGeom>
        </p:spPr>
      </p:pic>
      <p:pic>
        <p:nvPicPr>
          <p:cNvPr id="14" name="Picture 13">
            <a:extLst>
              <a:ext uri="{FF2B5EF4-FFF2-40B4-BE49-F238E27FC236}">
                <a16:creationId xmlns:a16="http://schemas.microsoft.com/office/drawing/2014/main" id="{66E260EF-A93A-4534-9F97-91D1C26B4A5D}"/>
              </a:ext>
            </a:extLst>
          </p:cNvPr>
          <p:cNvPicPr>
            <a:picLocks noChangeAspect="1"/>
          </p:cNvPicPr>
          <p:nvPr/>
        </p:nvPicPr>
        <p:blipFill>
          <a:blip r:embed="rId6"/>
          <a:stretch>
            <a:fillRect/>
          </a:stretch>
        </p:blipFill>
        <p:spPr>
          <a:xfrm>
            <a:off x="4532838" y="5000893"/>
            <a:ext cx="4527271" cy="1063084"/>
          </a:xfrm>
          <a:prstGeom prst="rect">
            <a:avLst/>
          </a:prstGeom>
        </p:spPr>
      </p:pic>
    </p:spTree>
    <p:extLst>
      <p:ext uri="{BB962C8B-B14F-4D97-AF65-F5344CB8AC3E}">
        <p14:creationId xmlns:p14="http://schemas.microsoft.com/office/powerpoint/2010/main" val="427795849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27851-2BD6-4BA2-AD98-023AFEA8A6BD}"/>
              </a:ext>
            </a:extLst>
          </p:cNvPr>
          <p:cNvSpPr>
            <a:spLocks noGrp="1"/>
          </p:cNvSpPr>
          <p:nvPr>
            <p:ph type="title"/>
          </p:nvPr>
        </p:nvSpPr>
        <p:spPr/>
        <p:txBody>
          <a:bodyPr/>
          <a:lstStyle/>
          <a:p>
            <a:r>
              <a:rPr lang="en-US" dirty="0"/>
              <a:t>Same Channel without discontinuity</a:t>
            </a:r>
          </a:p>
        </p:txBody>
      </p:sp>
      <p:pic>
        <p:nvPicPr>
          <p:cNvPr id="6" name="Content Placeholder 5">
            <a:extLst>
              <a:ext uri="{FF2B5EF4-FFF2-40B4-BE49-F238E27FC236}">
                <a16:creationId xmlns:a16="http://schemas.microsoft.com/office/drawing/2014/main" id="{72516060-0AB6-4A7F-8EC2-69AC62D24D74}"/>
              </a:ext>
            </a:extLst>
          </p:cNvPr>
          <p:cNvPicPr>
            <a:picLocks noGrp="1" noChangeAspect="1"/>
          </p:cNvPicPr>
          <p:nvPr>
            <p:ph idx="1"/>
          </p:nvPr>
        </p:nvPicPr>
        <p:blipFill>
          <a:blip r:embed="rId2"/>
          <a:stretch>
            <a:fillRect/>
          </a:stretch>
        </p:blipFill>
        <p:spPr>
          <a:xfrm>
            <a:off x="1524087" y="1066800"/>
            <a:ext cx="6980952" cy="2980952"/>
          </a:xfrm>
        </p:spPr>
      </p:pic>
      <p:sp>
        <p:nvSpPr>
          <p:cNvPr id="4" name="Slide Number Placeholder 3">
            <a:extLst>
              <a:ext uri="{FF2B5EF4-FFF2-40B4-BE49-F238E27FC236}">
                <a16:creationId xmlns:a16="http://schemas.microsoft.com/office/drawing/2014/main" id="{D9658390-6E7A-4C23-838D-32F8BC4E6ADE}"/>
              </a:ext>
            </a:extLst>
          </p:cNvPr>
          <p:cNvSpPr>
            <a:spLocks noGrp="1"/>
          </p:cNvSpPr>
          <p:nvPr>
            <p:ph type="sldNum" sz="quarter" idx="10"/>
          </p:nvPr>
        </p:nvSpPr>
        <p:spPr/>
        <p:txBody>
          <a:bodyPr/>
          <a:lstStyle/>
          <a:p>
            <a:pPr>
              <a:defRPr/>
            </a:pPr>
            <a:fld id="{714D1B9A-C289-4C0D-97F1-45416F7772A7}" type="slidenum">
              <a:rPr lang="en-US" smtClean="0"/>
              <a:pPr>
                <a:defRPr/>
              </a:pPr>
              <a:t>21</a:t>
            </a:fld>
            <a:endParaRPr lang="en-US"/>
          </a:p>
        </p:txBody>
      </p:sp>
      <p:pic>
        <p:nvPicPr>
          <p:cNvPr id="7" name="Picture 6">
            <a:extLst>
              <a:ext uri="{FF2B5EF4-FFF2-40B4-BE49-F238E27FC236}">
                <a16:creationId xmlns:a16="http://schemas.microsoft.com/office/drawing/2014/main" id="{EAB3DFD6-0422-42EB-8720-5692C800A79B}"/>
              </a:ext>
            </a:extLst>
          </p:cNvPr>
          <p:cNvPicPr>
            <a:picLocks noChangeAspect="1"/>
          </p:cNvPicPr>
          <p:nvPr/>
        </p:nvPicPr>
        <p:blipFill>
          <a:blip r:embed="rId3"/>
          <a:stretch>
            <a:fillRect/>
          </a:stretch>
        </p:blipFill>
        <p:spPr>
          <a:xfrm>
            <a:off x="1493197" y="4377367"/>
            <a:ext cx="7011842" cy="1413833"/>
          </a:xfrm>
          <a:prstGeom prst="rect">
            <a:avLst/>
          </a:prstGeom>
        </p:spPr>
      </p:pic>
    </p:spTree>
    <p:extLst>
      <p:ext uri="{BB962C8B-B14F-4D97-AF65-F5344CB8AC3E}">
        <p14:creationId xmlns:p14="http://schemas.microsoft.com/office/powerpoint/2010/main" val="295838380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dirty="0"/>
              <a:t>Skew</a:t>
            </a:r>
          </a:p>
          <a:p>
            <a:r>
              <a:rPr lang="en-US" sz="2000"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22</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93250000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C64-8ED0-3F2D-A18B-BC97FC7C978E}"/>
              </a:ext>
            </a:extLst>
          </p:cNvPr>
          <p:cNvSpPr>
            <a:spLocks noGrp="1"/>
          </p:cNvSpPr>
          <p:nvPr>
            <p:ph type="title"/>
          </p:nvPr>
        </p:nvSpPr>
        <p:spPr/>
        <p:txBody>
          <a:bodyPr/>
          <a:lstStyle/>
          <a:p>
            <a:r>
              <a:rPr lang="en-US" dirty="0"/>
              <a:t>Skew</a:t>
            </a:r>
          </a:p>
        </p:txBody>
      </p:sp>
      <p:sp>
        <p:nvSpPr>
          <p:cNvPr id="3" name="Content Placeholder 2">
            <a:extLst>
              <a:ext uri="{FF2B5EF4-FFF2-40B4-BE49-F238E27FC236}">
                <a16:creationId xmlns:a16="http://schemas.microsoft.com/office/drawing/2014/main" id="{4B7D21F6-DA09-F3E7-1D80-ED485A1535D4}"/>
              </a:ext>
            </a:extLst>
          </p:cNvPr>
          <p:cNvSpPr>
            <a:spLocks noGrp="1"/>
          </p:cNvSpPr>
          <p:nvPr>
            <p:ph idx="1"/>
          </p:nvPr>
        </p:nvSpPr>
        <p:spPr/>
        <p:txBody>
          <a:bodyPr/>
          <a:lstStyle/>
          <a:p>
            <a:r>
              <a:rPr lang="en-US" dirty="0"/>
              <a:t>Skew Demo</a:t>
            </a:r>
          </a:p>
        </p:txBody>
      </p:sp>
      <p:sp>
        <p:nvSpPr>
          <p:cNvPr id="4" name="Slide Number Placeholder 3">
            <a:extLst>
              <a:ext uri="{FF2B5EF4-FFF2-40B4-BE49-F238E27FC236}">
                <a16:creationId xmlns:a16="http://schemas.microsoft.com/office/drawing/2014/main" id="{A185DC7B-9327-DB58-4AEC-E05C42ED6991}"/>
              </a:ext>
            </a:extLst>
          </p:cNvPr>
          <p:cNvSpPr>
            <a:spLocks noGrp="1"/>
          </p:cNvSpPr>
          <p:nvPr>
            <p:ph type="sldNum" sz="quarter" idx="10"/>
          </p:nvPr>
        </p:nvSpPr>
        <p:spPr/>
        <p:txBody>
          <a:bodyPr/>
          <a:lstStyle/>
          <a:p>
            <a:pPr>
              <a:defRPr/>
            </a:pPr>
            <a:fld id="{714D1B9A-C289-4C0D-97F1-45416F7772A7}" type="slidenum">
              <a:rPr lang="en-US" smtClean="0"/>
              <a:pPr>
                <a:defRPr/>
              </a:pPr>
              <a:t>23</a:t>
            </a:fld>
            <a:endParaRPr lang="en-US"/>
          </a:p>
        </p:txBody>
      </p:sp>
    </p:spTree>
    <p:extLst>
      <p:ext uri="{BB962C8B-B14F-4D97-AF65-F5344CB8AC3E}">
        <p14:creationId xmlns:p14="http://schemas.microsoft.com/office/powerpoint/2010/main" val="2424627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10EB8-3614-42AC-8F63-C76825276885}"/>
              </a:ext>
            </a:extLst>
          </p:cNvPr>
          <p:cNvSpPr>
            <a:spLocks noGrp="1"/>
          </p:cNvSpPr>
          <p:nvPr>
            <p:ph type="title"/>
          </p:nvPr>
        </p:nvSpPr>
        <p:spPr>
          <a:xfrm>
            <a:off x="228600" y="152400"/>
            <a:ext cx="1684090" cy="914400"/>
          </a:xfrm>
        </p:spPr>
        <p:txBody>
          <a:bodyPr/>
          <a:lstStyle/>
          <a:p>
            <a:r>
              <a:rPr lang="en-US" dirty="0"/>
              <a:t>SKEW</a:t>
            </a:r>
          </a:p>
        </p:txBody>
      </p:sp>
      <p:sp>
        <p:nvSpPr>
          <p:cNvPr id="3" name="Content Placeholder 2">
            <a:extLst>
              <a:ext uri="{FF2B5EF4-FFF2-40B4-BE49-F238E27FC236}">
                <a16:creationId xmlns:a16="http://schemas.microsoft.com/office/drawing/2014/main" id="{B73EA214-0DA1-401E-988E-EAED4AC67E41}"/>
              </a:ext>
            </a:extLst>
          </p:cNvPr>
          <p:cNvSpPr>
            <a:spLocks noGrp="1"/>
          </p:cNvSpPr>
          <p:nvPr>
            <p:ph idx="1"/>
          </p:nvPr>
        </p:nvSpPr>
        <p:spPr>
          <a:xfrm>
            <a:off x="1" y="1447800"/>
            <a:ext cx="2097248" cy="582336"/>
          </a:xfrm>
        </p:spPr>
        <p:txBody>
          <a:bodyPr/>
          <a:lstStyle/>
          <a:p>
            <a:r>
              <a:rPr lang="en-US" sz="2000" dirty="0"/>
              <a:t>UI = 33.33ps</a:t>
            </a:r>
          </a:p>
          <a:p>
            <a:endParaRPr lang="en-US" sz="2000" dirty="0"/>
          </a:p>
          <a:p>
            <a:endParaRPr lang="en-US" sz="2000" dirty="0"/>
          </a:p>
          <a:p>
            <a:endParaRPr lang="en-US" sz="2000" dirty="0"/>
          </a:p>
          <a:p>
            <a:endParaRPr lang="en-US" sz="2000" dirty="0"/>
          </a:p>
          <a:p>
            <a:endParaRPr lang="en-US" sz="2000" dirty="0"/>
          </a:p>
          <a:p>
            <a:r>
              <a:rPr lang="en-US" sz="2000" dirty="0"/>
              <a:t>SKEW = 7.331pS or 2.2%</a:t>
            </a:r>
          </a:p>
        </p:txBody>
      </p:sp>
      <p:sp>
        <p:nvSpPr>
          <p:cNvPr id="4" name="Slide Number Placeholder 3">
            <a:extLst>
              <a:ext uri="{FF2B5EF4-FFF2-40B4-BE49-F238E27FC236}">
                <a16:creationId xmlns:a16="http://schemas.microsoft.com/office/drawing/2014/main" id="{BE99168E-128E-4E00-9B82-69C7D8E82B25}"/>
              </a:ext>
            </a:extLst>
          </p:cNvPr>
          <p:cNvSpPr>
            <a:spLocks noGrp="1"/>
          </p:cNvSpPr>
          <p:nvPr>
            <p:ph type="sldNum" sz="quarter" idx="10"/>
          </p:nvPr>
        </p:nvSpPr>
        <p:spPr/>
        <p:txBody>
          <a:bodyPr/>
          <a:lstStyle/>
          <a:p>
            <a:pPr>
              <a:defRPr/>
            </a:pPr>
            <a:fld id="{714D1B9A-C289-4C0D-97F1-45416F7772A7}" type="slidenum">
              <a:rPr lang="en-US" smtClean="0"/>
              <a:pPr>
                <a:defRPr/>
              </a:pPr>
              <a:t>24</a:t>
            </a:fld>
            <a:endParaRPr lang="en-US"/>
          </a:p>
        </p:txBody>
      </p:sp>
      <p:pic>
        <p:nvPicPr>
          <p:cNvPr id="6" name="Picture 5">
            <a:extLst>
              <a:ext uri="{FF2B5EF4-FFF2-40B4-BE49-F238E27FC236}">
                <a16:creationId xmlns:a16="http://schemas.microsoft.com/office/drawing/2014/main" id="{412A5E44-8D1F-4C4C-8110-C274B5EB3564}"/>
              </a:ext>
            </a:extLst>
          </p:cNvPr>
          <p:cNvPicPr>
            <a:picLocks noChangeAspect="1"/>
          </p:cNvPicPr>
          <p:nvPr/>
        </p:nvPicPr>
        <p:blipFill>
          <a:blip r:embed="rId2"/>
          <a:stretch>
            <a:fillRect/>
          </a:stretch>
        </p:blipFill>
        <p:spPr>
          <a:xfrm>
            <a:off x="2263629" y="33514"/>
            <a:ext cx="7009524" cy="2828571"/>
          </a:xfrm>
          <a:prstGeom prst="rect">
            <a:avLst/>
          </a:prstGeom>
        </p:spPr>
      </p:pic>
      <p:pic>
        <p:nvPicPr>
          <p:cNvPr id="8" name="Picture 7">
            <a:extLst>
              <a:ext uri="{FF2B5EF4-FFF2-40B4-BE49-F238E27FC236}">
                <a16:creationId xmlns:a16="http://schemas.microsoft.com/office/drawing/2014/main" id="{35B7CC75-5D8C-4673-9E83-5ED3108EC055}"/>
              </a:ext>
            </a:extLst>
          </p:cNvPr>
          <p:cNvPicPr>
            <a:picLocks noChangeAspect="1"/>
          </p:cNvPicPr>
          <p:nvPr/>
        </p:nvPicPr>
        <p:blipFill>
          <a:blip r:embed="rId3"/>
          <a:stretch>
            <a:fillRect/>
          </a:stretch>
        </p:blipFill>
        <p:spPr>
          <a:xfrm>
            <a:off x="2263629" y="3066701"/>
            <a:ext cx="7000000" cy="2800000"/>
          </a:xfrm>
          <a:prstGeom prst="rect">
            <a:avLst/>
          </a:prstGeom>
        </p:spPr>
      </p:pic>
    </p:spTree>
    <p:extLst>
      <p:ext uri="{BB962C8B-B14F-4D97-AF65-F5344CB8AC3E}">
        <p14:creationId xmlns:p14="http://schemas.microsoft.com/office/powerpoint/2010/main" val="307827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10EB8-3614-42AC-8F63-C76825276885}"/>
              </a:ext>
            </a:extLst>
          </p:cNvPr>
          <p:cNvSpPr>
            <a:spLocks noGrp="1"/>
          </p:cNvSpPr>
          <p:nvPr>
            <p:ph type="title"/>
          </p:nvPr>
        </p:nvSpPr>
        <p:spPr>
          <a:xfrm>
            <a:off x="228600" y="152400"/>
            <a:ext cx="1684090" cy="914400"/>
          </a:xfrm>
        </p:spPr>
        <p:txBody>
          <a:bodyPr/>
          <a:lstStyle/>
          <a:p>
            <a:r>
              <a:rPr lang="en-US" dirty="0"/>
              <a:t>SKEW</a:t>
            </a:r>
          </a:p>
        </p:txBody>
      </p:sp>
      <p:sp>
        <p:nvSpPr>
          <p:cNvPr id="3" name="Content Placeholder 2">
            <a:extLst>
              <a:ext uri="{FF2B5EF4-FFF2-40B4-BE49-F238E27FC236}">
                <a16:creationId xmlns:a16="http://schemas.microsoft.com/office/drawing/2014/main" id="{B73EA214-0DA1-401E-988E-EAED4AC67E41}"/>
              </a:ext>
            </a:extLst>
          </p:cNvPr>
          <p:cNvSpPr>
            <a:spLocks noGrp="1"/>
          </p:cNvSpPr>
          <p:nvPr>
            <p:ph idx="1"/>
          </p:nvPr>
        </p:nvSpPr>
        <p:spPr>
          <a:xfrm>
            <a:off x="1" y="1447800"/>
            <a:ext cx="2097248" cy="582336"/>
          </a:xfrm>
        </p:spPr>
        <p:txBody>
          <a:bodyPr/>
          <a:lstStyle/>
          <a:p>
            <a:r>
              <a:rPr lang="en-US" sz="2000" dirty="0"/>
              <a:t>UI = 33.33ps</a:t>
            </a:r>
          </a:p>
          <a:p>
            <a:endParaRPr lang="en-US" sz="2000" dirty="0"/>
          </a:p>
          <a:p>
            <a:endParaRPr lang="en-US" sz="2000" dirty="0"/>
          </a:p>
          <a:p>
            <a:endParaRPr lang="en-US" sz="2000" dirty="0"/>
          </a:p>
          <a:p>
            <a:endParaRPr lang="en-US" sz="2000" dirty="0"/>
          </a:p>
          <a:p>
            <a:endParaRPr lang="en-US" sz="2000" dirty="0"/>
          </a:p>
          <a:p>
            <a:r>
              <a:rPr lang="en-US" sz="2000" dirty="0"/>
              <a:t>SKEW = 14.66pS or 4.3%</a:t>
            </a:r>
          </a:p>
        </p:txBody>
      </p:sp>
      <p:sp>
        <p:nvSpPr>
          <p:cNvPr id="4" name="Slide Number Placeholder 3">
            <a:extLst>
              <a:ext uri="{FF2B5EF4-FFF2-40B4-BE49-F238E27FC236}">
                <a16:creationId xmlns:a16="http://schemas.microsoft.com/office/drawing/2014/main" id="{BE99168E-128E-4E00-9B82-69C7D8E82B25}"/>
              </a:ext>
            </a:extLst>
          </p:cNvPr>
          <p:cNvSpPr>
            <a:spLocks noGrp="1"/>
          </p:cNvSpPr>
          <p:nvPr>
            <p:ph type="sldNum" sz="quarter" idx="10"/>
          </p:nvPr>
        </p:nvSpPr>
        <p:spPr/>
        <p:txBody>
          <a:bodyPr/>
          <a:lstStyle/>
          <a:p>
            <a:pPr>
              <a:defRPr/>
            </a:pPr>
            <a:fld id="{714D1B9A-C289-4C0D-97F1-45416F7772A7}" type="slidenum">
              <a:rPr lang="en-US" smtClean="0"/>
              <a:pPr>
                <a:defRPr/>
              </a:pPr>
              <a:t>25</a:t>
            </a:fld>
            <a:endParaRPr lang="en-US"/>
          </a:p>
        </p:txBody>
      </p:sp>
      <p:pic>
        <p:nvPicPr>
          <p:cNvPr id="6" name="Picture 5">
            <a:extLst>
              <a:ext uri="{FF2B5EF4-FFF2-40B4-BE49-F238E27FC236}">
                <a16:creationId xmlns:a16="http://schemas.microsoft.com/office/drawing/2014/main" id="{412A5E44-8D1F-4C4C-8110-C274B5EB3564}"/>
              </a:ext>
            </a:extLst>
          </p:cNvPr>
          <p:cNvPicPr>
            <a:picLocks noChangeAspect="1"/>
          </p:cNvPicPr>
          <p:nvPr/>
        </p:nvPicPr>
        <p:blipFill>
          <a:blip r:embed="rId2"/>
          <a:stretch>
            <a:fillRect/>
          </a:stretch>
        </p:blipFill>
        <p:spPr>
          <a:xfrm>
            <a:off x="2263629" y="33514"/>
            <a:ext cx="7009524" cy="2828571"/>
          </a:xfrm>
          <a:prstGeom prst="rect">
            <a:avLst/>
          </a:prstGeom>
        </p:spPr>
      </p:pic>
      <p:pic>
        <p:nvPicPr>
          <p:cNvPr id="7" name="Picture 6">
            <a:extLst>
              <a:ext uri="{FF2B5EF4-FFF2-40B4-BE49-F238E27FC236}">
                <a16:creationId xmlns:a16="http://schemas.microsoft.com/office/drawing/2014/main" id="{8F3EA92F-D917-442A-9E64-20EE5C16B5CB}"/>
              </a:ext>
            </a:extLst>
          </p:cNvPr>
          <p:cNvPicPr>
            <a:picLocks noChangeAspect="1"/>
          </p:cNvPicPr>
          <p:nvPr/>
        </p:nvPicPr>
        <p:blipFill>
          <a:blip r:embed="rId3"/>
          <a:stretch>
            <a:fillRect/>
          </a:stretch>
        </p:blipFill>
        <p:spPr>
          <a:xfrm>
            <a:off x="2097249" y="2976489"/>
            <a:ext cx="6990476" cy="3019048"/>
          </a:xfrm>
          <a:prstGeom prst="rect">
            <a:avLst/>
          </a:prstGeom>
        </p:spPr>
      </p:pic>
    </p:spTree>
    <p:extLst>
      <p:ext uri="{BB962C8B-B14F-4D97-AF65-F5344CB8AC3E}">
        <p14:creationId xmlns:p14="http://schemas.microsoft.com/office/powerpoint/2010/main" val="86186769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26</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23691376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3678D-53F2-4DF3-97B2-674D2130392A}"/>
              </a:ext>
            </a:extLst>
          </p:cNvPr>
          <p:cNvSpPr>
            <a:spLocks noGrp="1"/>
          </p:cNvSpPr>
          <p:nvPr>
            <p:ph type="title"/>
          </p:nvPr>
        </p:nvSpPr>
        <p:spPr>
          <a:xfrm>
            <a:off x="228601" y="152400"/>
            <a:ext cx="1896352" cy="914400"/>
          </a:xfrm>
        </p:spPr>
        <p:txBody>
          <a:bodyPr/>
          <a:lstStyle/>
          <a:p>
            <a:r>
              <a:rPr lang="en-US" dirty="0"/>
              <a:t>Jitter</a:t>
            </a:r>
          </a:p>
        </p:txBody>
      </p:sp>
      <p:sp>
        <p:nvSpPr>
          <p:cNvPr id="3" name="Content Placeholder 2">
            <a:extLst>
              <a:ext uri="{FF2B5EF4-FFF2-40B4-BE49-F238E27FC236}">
                <a16:creationId xmlns:a16="http://schemas.microsoft.com/office/drawing/2014/main" id="{FE918CB4-ACB3-4FC8-B060-98298F1AD5CE}"/>
              </a:ext>
            </a:extLst>
          </p:cNvPr>
          <p:cNvSpPr>
            <a:spLocks noGrp="1"/>
          </p:cNvSpPr>
          <p:nvPr>
            <p:ph idx="1"/>
          </p:nvPr>
        </p:nvSpPr>
        <p:spPr>
          <a:xfrm>
            <a:off x="28574" y="1447800"/>
            <a:ext cx="2043508" cy="4114800"/>
          </a:xfrm>
        </p:spPr>
        <p:txBody>
          <a:bodyPr/>
          <a:lstStyle/>
          <a:p>
            <a:r>
              <a:rPr lang="en-US" sz="2000" dirty="0"/>
              <a:t>No Jitter</a:t>
            </a:r>
          </a:p>
          <a:p>
            <a:endParaRPr lang="en-US" sz="2000" dirty="0"/>
          </a:p>
          <a:p>
            <a:endParaRPr lang="en-US" sz="2000" dirty="0"/>
          </a:p>
          <a:p>
            <a:endParaRPr lang="en-US" sz="2000" dirty="0"/>
          </a:p>
          <a:p>
            <a:r>
              <a:rPr lang="en-US" sz="2000" dirty="0"/>
              <a:t>1% UI Gaussian</a:t>
            </a:r>
          </a:p>
        </p:txBody>
      </p:sp>
      <p:sp>
        <p:nvSpPr>
          <p:cNvPr id="4" name="Slide Number Placeholder 3">
            <a:extLst>
              <a:ext uri="{FF2B5EF4-FFF2-40B4-BE49-F238E27FC236}">
                <a16:creationId xmlns:a16="http://schemas.microsoft.com/office/drawing/2014/main" id="{5117D120-EF45-44A2-8196-D6E04968B0C2}"/>
              </a:ext>
            </a:extLst>
          </p:cNvPr>
          <p:cNvSpPr>
            <a:spLocks noGrp="1"/>
          </p:cNvSpPr>
          <p:nvPr>
            <p:ph type="sldNum" sz="quarter" idx="10"/>
          </p:nvPr>
        </p:nvSpPr>
        <p:spPr/>
        <p:txBody>
          <a:bodyPr/>
          <a:lstStyle/>
          <a:p>
            <a:pPr>
              <a:defRPr/>
            </a:pPr>
            <a:fld id="{714D1B9A-C289-4C0D-97F1-45416F7772A7}" type="slidenum">
              <a:rPr lang="en-US" smtClean="0"/>
              <a:pPr>
                <a:defRPr/>
              </a:pPr>
              <a:t>27</a:t>
            </a:fld>
            <a:endParaRPr lang="en-US"/>
          </a:p>
        </p:txBody>
      </p:sp>
      <p:pic>
        <p:nvPicPr>
          <p:cNvPr id="6" name="Picture 5">
            <a:extLst>
              <a:ext uri="{FF2B5EF4-FFF2-40B4-BE49-F238E27FC236}">
                <a16:creationId xmlns:a16="http://schemas.microsoft.com/office/drawing/2014/main" id="{0C4D811D-6040-4E0D-87DA-5F89132B0397}"/>
              </a:ext>
            </a:extLst>
          </p:cNvPr>
          <p:cNvPicPr>
            <a:picLocks noChangeAspect="1"/>
          </p:cNvPicPr>
          <p:nvPr/>
        </p:nvPicPr>
        <p:blipFill>
          <a:blip r:embed="rId2"/>
          <a:stretch>
            <a:fillRect/>
          </a:stretch>
        </p:blipFill>
        <p:spPr>
          <a:xfrm>
            <a:off x="2124952" y="0"/>
            <a:ext cx="7019048" cy="2933333"/>
          </a:xfrm>
          <a:prstGeom prst="rect">
            <a:avLst/>
          </a:prstGeom>
        </p:spPr>
      </p:pic>
      <p:pic>
        <p:nvPicPr>
          <p:cNvPr id="8" name="Picture 7">
            <a:extLst>
              <a:ext uri="{FF2B5EF4-FFF2-40B4-BE49-F238E27FC236}">
                <a16:creationId xmlns:a16="http://schemas.microsoft.com/office/drawing/2014/main" id="{E3656389-28FC-42F7-A2E1-4C946C530AFB}"/>
              </a:ext>
            </a:extLst>
          </p:cNvPr>
          <p:cNvPicPr>
            <a:picLocks noChangeAspect="1"/>
          </p:cNvPicPr>
          <p:nvPr/>
        </p:nvPicPr>
        <p:blipFill>
          <a:blip r:embed="rId3"/>
          <a:stretch>
            <a:fillRect/>
          </a:stretch>
        </p:blipFill>
        <p:spPr>
          <a:xfrm>
            <a:off x="2124951" y="2933333"/>
            <a:ext cx="6990476" cy="2914286"/>
          </a:xfrm>
          <a:prstGeom prst="rect">
            <a:avLst/>
          </a:prstGeom>
        </p:spPr>
      </p:pic>
    </p:spTree>
    <p:extLst>
      <p:ext uri="{BB962C8B-B14F-4D97-AF65-F5344CB8AC3E}">
        <p14:creationId xmlns:p14="http://schemas.microsoft.com/office/powerpoint/2010/main" val="227875965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3678D-53F2-4DF3-97B2-674D2130392A}"/>
              </a:ext>
            </a:extLst>
          </p:cNvPr>
          <p:cNvSpPr>
            <a:spLocks noGrp="1"/>
          </p:cNvSpPr>
          <p:nvPr>
            <p:ph type="title"/>
          </p:nvPr>
        </p:nvSpPr>
        <p:spPr>
          <a:xfrm>
            <a:off x="228601" y="152400"/>
            <a:ext cx="1896352" cy="914400"/>
          </a:xfrm>
        </p:spPr>
        <p:txBody>
          <a:bodyPr/>
          <a:lstStyle/>
          <a:p>
            <a:r>
              <a:rPr lang="en-US" dirty="0"/>
              <a:t>Jitter</a:t>
            </a:r>
          </a:p>
        </p:txBody>
      </p:sp>
      <p:sp>
        <p:nvSpPr>
          <p:cNvPr id="3" name="Content Placeholder 2">
            <a:extLst>
              <a:ext uri="{FF2B5EF4-FFF2-40B4-BE49-F238E27FC236}">
                <a16:creationId xmlns:a16="http://schemas.microsoft.com/office/drawing/2014/main" id="{FE918CB4-ACB3-4FC8-B060-98298F1AD5CE}"/>
              </a:ext>
            </a:extLst>
          </p:cNvPr>
          <p:cNvSpPr>
            <a:spLocks noGrp="1"/>
          </p:cNvSpPr>
          <p:nvPr>
            <p:ph idx="1"/>
          </p:nvPr>
        </p:nvSpPr>
        <p:spPr>
          <a:xfrm>
            <a:off x="28574" y="1447800"/>
            <a:ext cx="2043508" cy="4114800"/>
          </a:xfrm>
        </p:spPr>
        <p:txBody>
          <a:bodyPr/>
          <a:lstStyle/>
          <a:p>
            <a:r>
              <a:rPr lang="en-US" sz="2000" dirty="0"/>
              <a:t>No Jitter</a:t>
            </a:r>
          </a:p>
          <a:p>
            <a:endParaRPr lang="en-US" sz="2000" dirty="0"/>
          </a:p>
          <a:p>
            <a:endParaRPr lang="en-US" sz="2000" dirty="0"/>
          </a:p>
          <a:p>
            <a:endParaRPr lang="en-US" sz="2000" dirty="0"/>
          </a:p>
          <a:p>
            <a:endParaRPr lang="en-US" sz="2000" dirty="0"/>
          </a:p>
          <a:p>
            <a:r>
              <a:rPr lang="en-US" sz="2000" dirty="0"/>
              <a:t>2% UI Gaussian</a:t>
            </a:r>
          </a:p>
        </p:txBody>
      </p:sp>
      <p:sp>
        <p:nvSpPr>
          <p:cNvPr id="4" name="Slide Number Placeholder 3">
            <a:extLst>
              <a:ext uri="{FF2B5EF4-FFF2-40B4-BE49-F238E27FC236}">
                <a16:creationId xmlns:a16="http://schemas.microsoft.com/office/drawing/2014/main" id="{5117D120-EF45-44A2-8196-D6E04968B0C2}"/>
              </a:ext>
            </a:extLst>
          </p:cNvPr>
          <p:cNvSpPr>
            <a:spLocks noGrp="1"/>
          </p:cNvSpPr>
          <p:nvPr>
            <p:ph type="sldNum" sz="quarter" idx="10"/>
          </p:nvPr>
        </p:nvSpPr>
        <p:spPr/>
        <p:txBody>
          <a:bodyPr/>
          <a:lstStyle/>
          <a:p>
            <a:pPr>
              <a:defRPr/>
            </a:pPr>
            <a:fld id="{714D1B9A-C289-4C0D-97F1-45416F7772A7}" type="slidenum">
              <a:rPr lang="en-US" smtClean="0"/>
              <a:pPr>
                <a:defRPr/>
              </a:pPr>
              <a:t>28</a:t>
            </a:fld>
            <a:endParaRPr lang="en-US"/>
          </a:p>
        </p:txBody>
      </p:sp>
      <p:pic>
        <p:nvPicPr>
          <p:cNvPr id="6" name="Picture 5">
            <a:extLst>
              <a:ext uri="{FF2B5EF4-FFF2-40B4-BE49-F238E27FC236}">
                <a16:creationId xmlns:a16="http://schemas.microsoft.com/office/drawing/2014/main" id="{0C4D811D-6040-4E0D-87DA-5F89132B0397}"/>
              </a:ext>
            </a:extLst>
          </p:cNvPr>
          <p:cNvPicPr>
            <a:picLocks noChangeAspect="1"/>
          </p:cNvPicPr>
          <p:nvPr/>
        </p:nvPicPr>
        <p:blipFill>
          <a:blip r:embed="rId2"/>
          <a:stretch>
            <a:fillRect/>
          </a:stretch>
        </p:blipFill>
        <p:spPr>
          <a:xfrm>
            <a:off x="2124952" y="0"/>
            <a:ext cx="7019048" cy="2933333"/>
          </a:xfrm>
          <a:prstGeom prst="rect">
            <a:avLst/>
          </a:prstGeom>
        </p:spPr>
      </p:pic>
      <p:pic>
        <p:nvPicPr>
          <p:cNvPr id="7" name="Picture 6">
            <a:extLst>
              <a:ext uri="{FF2B5EF4-FFF2-40B4-BE49-F238E27FC236}">
                <a16:creationId xmlns:a16="http://schemas.microsoft.com/office/drawing/2014/main" id="{2E8992C3-3891-42D8-980E-A73A8291CE7F}"/>
              </a:ext>
            </a:extLst>
          </p:cNvPr>
          <p:cNvPicPr>
            <a:picLocks noChangeAspect="1"/>
          </p:cNvPicPr>
          <p:nvPr/>
        </p:nvPicPr>
        <p:blipFill>
          <a:blip r:embed="rId3"/>
          <a:stretch>
            <a:fillRect/>
          </a:stretch>
        </p:blipFill>
        <p:spPr>
          <a:xfrm>
            <a:off x="2124952" y="3150166"/>
            <a:ext cx="7019048" cy="2990476"/>
          </a:xfrm>
          <a:prstGeom prst="rect">
            <a:avLst/>
          </a:prstGeom>
        </p:spPr>
      </p:pic>
    </p:spTree>
    <p:extLst>
      <p:ext uri="{BB962C8B-B14F-4D97-AF65-F5344CB8AC3E}">
        <p14:creationId xmlns:p14="http://schemas.microsoft.com/office/powerpoint/2010/main" val="22102118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3678D-53F2-4DF3-97B2-674D2130392A}"/>
              </a:ext>
            </a:extLst>
          </p:cNvPr>
          <p:cNvSpPr>
            <a:spLocks noGrp="1"/>
          </p:cNvSpPr>
          <p:nvPr>
            <p:ph type="title"/>
          </p:nvPr>
        </p:nvSpPr>
        <p:spPr>
          <a:xfrm>
            <a:off x="228601" y="152400"/>
            <a:ext cx="1896352" cy="914400"/>
          </a:xfrm>
        </p:spPr>
        <p:txBody>
          <a:bodyPr/>
          <a:lstStyle/>
          <a:p>
            <a:r>
              <a:rPr lang="en-US" dirty="0"/>
              <a:t>Jitter</a:t>
            </a:r>
          </a:p>
        </p:txBody>
      </p:sp>
      <p:sp>
        <p:nvSpPr>
          <p:cNvPr id="3" name="Content Placeholder 2">
            <a:extLst>
              <a:ext uri="{FF2B5EF4-FFF2-40B4-BE49-F238E27FC236}">
                <a16:creationId xmlns:a16="http://schemas.microsoft.com/office/drawing/2014/main" id="{FE918CB4-ACB3-4FC8-B060-98298F1AD5CE}"/>
              </a:ext>
            </a:extLst>
          </p:cNvPr>
          <p:cNvSpPr>
            <a:spLocks noGrp="1"/>
          </p:cNvSpPr>
          <p:nvPr>
            <p:ph idx="1"/>
          </p:nvPr>
        </p:nvSpPr>
        <p:spPr>
          <a:xfrm>
            <a:off x="28574" y="1447800"/>
            <a:ext cx="2043508" cy="4114800"/>
          </a:xfrm>
        </p:spPr>
        <p:txBody>
          <a:bodyPr/>
          <a:lstStyle/>
          <a:p>
            <a:r>
              <a:rPr lang="en-US" sz="2000" dirty="0"/>
              <a:t>No Jitter</a:t>
            </a:r>
          </a:p>
          <a:p>
            <a:endParaRPr lang="en-US" sz="2000" dirty="0"/>
          </a:p>
          <a:p>
            <a:endParaRPr lang="en-US" sz="2000" dirty="0"/>
          </a:p>
          <a:p>
            <a:endParaRPr lang="en-US" sz="2000" dirty="0"/>
          </a:p>
          <a:p>
            <a:endParaRPr lang="en-US" sz="2000" dirty="0"/>
          </a:p>
          <a:p>
            <a:endParaRPr lang="en-US" sz="2000" dirty="0"/>
          </a:p>
          <a:p>
            <a:r>
              <a:rPr lang="en-US" sz="2000" dirty="0"/>
              <a:t>3% UI Gaussian</a:t>
            </a:r>
          </a:p>
        </p:txBody>
      </p:sp>
      <p:sp>
        <p:nvSpPr>
          <p:cNvPr id="4" name="Slide Number Placeholder 3">
            <a:extLst>
              <a:ext uri="{FF2B5EF4-FFF2-40B4-BE49-F238E27FC236}">
                <a16:creationId xmlns:a16="http://schemas.microsoft.com/office/drawing/2014/main" id="{5117D120-EF45-44A2-8196-D6E04968B0C2}"/>
              </a:ext>
            </a:extLst>
          </p:cNvPr>
          <p:cNvSpPr>
            <a:spLocks noGrp="1"/>
          </p:cNvSpPr>
          <p:nvPr>
            <p:ph type="sldNum" sz="quarter" idx="10"/>
          </p:nvPr>
        </p:nvSpPr>
        <p:spPr/>
        <p:txBody>
          <a:bodyPr/>
          <a:lstStyle/>
          <a:p>
            <a:pPr>
              <a:defRPr/>
            </a:pPr>
            <a:fld id="{714D1B9A-C289-4C0D-97F1-45416F7772A7}" type="slidenum">
              <a:rPr lang="en-US" smtClean="0"/>
              <a:pPr>
                <a:defRPr/>
              </a:pPr>
              <a:t>29</a:t>
            </a:fld>
            <a:endParaRPr lang="en-US"/>
          </a:p>
        </p:txBody>
      </p:sp>
      <p:pic>
        <p:nvPicPr>
          <p:cNvPr id="6" name="Picture 5">
            <a:extLst>
              <a:ext uri="{FF2B5EF4-FFF2-40B4-BE49-F238E27FC236}">
                <a16:creationId xmlns:a16="http://schemas.microsoft.com/office/drawing/2014/main" id="{0C4D811D-6040-4E0D-87DA-5F89132B0397}"/>
              </a:ext>
            </a:extLst>
          </p:cNvPr>
          <p:cNvPicPr>
            <a:picLocks noChangeAspect="1"/>
          </p:cNvPicPr>
          <p:nvPr/>
        </p:nvPicPr>
        <p:blipFill>
          <a:blip r:embed="rId2"/>
          <a:stretch>
            <a:fillRect/>
          </a:stretch>
        </p:blipFill>
        <p:spPr>
          <a:xfrm>
            <a:off x="2144000" y="194977"/>
            <a:ext cx="7019048" cy="2933333"/>
          </a:xfrm>
          <a:prstGeom prst="rect">
            <a:avLst/>
          </a:prstGeom>
        </p:spPr>
      </p:pic>
      <p:pic>
        <p:nvPicPr>
          <p:cNvPr id="8" name="Picture 7">
            <a:extLst>
              <a:ext uri="{FF2B5EF4-FFF2-40B4-BE49-F238E27FC236}">
                <a16:creationId xmlns:a16="http://schemas.microsoft.com/office/drawing/2014/main" id="{1B9D5CA0-A743-4B47-8BA7-09EC22904906}"/>
              </a:ext>
            </a:extLst>
          </p:cNvPr>
          <p:cNvPicPr>
            <a:picLocks noChangeAspect="1"/>
          </p:cNvPicPr>
          <p:nvPr/>
        </p:nvPicPr>
        <p:blipFill>
          <a:blip r:embed="rId3"/>
          <a:stretch>
            <a:fillRect/>
          </a:stretch>
        </p:blipFill>
        <p:spPr>
          <a:xfrm>
            <a:off x="2144000" y="3184516"/>
            <a:ext cx="7000000" cy="2800000"/>
          </a:xfrm>
          <a:prstGeom prst="rect">
            <a:avLst/>
          </a:prstGeom>
        </p:spPr>
      </p:pic>
    </p:spTree>
    <p:extLst>
      <p:ext uri="{BB962C8B-B14F-4D97-AF65-F5344CB8AC3E}">
        <p14:creationId xmlns:p14="http://schemas.microsoft.com/office/powerpoint/2010/main" val="242932796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Slide Number Placeholder 3"/>
          <p:cNvSpPr>
            <a:spLocks noGrp="1"/>
          </p:cNvSpPr>
          <p:nvPr>
            <p:ph type="sldNum" sz="quarter" idx="10"/>
          </p:nvPr>
        </p:nvSpPr>
        <p:spPr>
          <a:noFill/>
        </p:spPr>
        <p:txBody>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C2A7DB90-D9BD-4AC3-BAAB-903C7970AAEE}"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6563" name="Rectangle 2"/>
          <p:cNvSpPr>
            <a:spLocks noGrp="1" noChangeArrowheads="1"/>
          </p:cNvSpPr>
          <p:nvPr>
            <p:ph type="title"/>
          </p:nvPr>
        </p:nvSpPr>
        <p:spPr/>
        <p:txBody>
          <a:bodyPr/>
          <a:lstStyle/>
          <a:p>
            <a:r>
              <a:rPr lang="en-US" sz="3000" dirty="0"/>
              <a:t>EM Field Theory .. </a:t>
            </a:r>
            <a:r>
              <a:rPr lang="en-US" sz="3000" dirty="0" err="1"/>
              <a:t>ie</a:t>
            </a:r>
            <a:r>
              <a:rPr lang="en-US" sz="3000" dirty="0"/>
              <a:t> Maxwell’s Equations</a:t>
            </a:r>
          </a:p>
        </p:txBody>
      </p:sp>
      <p:sp>
        <p:nvSpPr>
          <p:cNvPr id="66564" name="Rectangle 3"/>
          <p:cNvSpPr>
            <a:spLocks noGrp="1" noChangeArrowheads="1"/>
          </p:cNvSpPr>
          <p:nvPr>
            <p:ph type="body" idx="1"/>
          </p:nvPr>
        </p:nvSpPr>
        <p:spPr>
          <a:xfrm>
            <a:off x="363538" y="989013"/>
            <a:ext cx="8018462" cy="5067300"/>
          </a:xfrm>
        </p:spPr>
        <p:txBody>
          <a:bodyPr/>
          <a:lstStyle/>
          <a:p>
            <a:pPr>
              <a:buFont typeface="Wingdings" pitchFamily="2" charset="2"/>
              <a:buNone/>
            </a:pPr>
            <a:r>
              <a:rPr lang="en-US" sz="2400"/>
              <a:t> </a:t>
            </a:r>
          </a:p>
        </p:txBody>
      </p:sp>
      <p:sp>
        <p:nvSpPr>
          <p:cNvPr id="1628164" name="Oval 4"/>
          <p:cNvSpPr>
            <a:spLocks noChangeArrowheads="1"/>
          </p:cNvSpPr>
          <p:nvPr/>
        </p:nvSpPr>
        <p:spPr bwMode="auto">
          <a:xfrm>
            <a:off x="2227263" y="2298700"/>
            <a:ext cx="147637" cy="1349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66566" name="Text Box 5"/>
          <p:cNvSpPr txBox="1">
            <a:spLocks noChangeArrowheads="1"/>
          </p:cNvSpPr>
          <p:nvPr/>
        </p:nvSpPr>
        <p:spPr bwMode="auto">
          <a:xfrm>
            <a:off x="1651000" y="1920875"/>
            <a:ext cx="51054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0" i="0" u="none" strike="noStrike" kern="1200" cap="none" spc="0" normalizeH="0" baseline="0" noProof="0">
                <a:ln>
                  <a:noFill/>
                </a:ln>
                <a:solidFill>
                  <a:srgbClr val="000000"/>
                </a:solidFill>
                <a:effectLst/>
                <a:uLnTx/>
                <a:uFillTx/>
                <a:latin typeface="Times New Roman" pitchFamily="18" charset="0"/>
                <a:ea typeface="+mn-ea"/>
                <a:cs typeface="+mn-cs"/>
              </a:rPr>
              <a:t>D  </a:t>
            </a:r>
            <a:r>
              <a:rPr kumimoji="0" lang="en-US" sz="4800" b="0" i="1" u="none" strike="noStrike" kern="1200" cap="none" spc="0" normalizeH="0" baseline="0" noProof="0">
                <a:ln>
                  <a:noFill/>
                </a:ln>
                <a:solidFill>
                  <a:srgbClr val="000000"/>
                </a:solidFill>
                <a:effectLst/>
                <a:uLnTx/>
                <a:uFillTx/>
                <a:latin typeface="Times New Roman" pitchFamily="18" charset="0"/>
                <a:ea typeface="+mn-ea"/>
                <a:cs typeface="+mn-cs"/>
              </a:rPr>
              <a:t>d</a:t>
            </a:r>
            <a:r>
              <a:rPr kumimoji="0" lang="en-US" sz="4800" b="0" i="0" u="none" strike="noStrike" kern="1200" cap="none" spc="0" normalizeH="0" baseline="0" noProof="0">
                <a:ln>
                  <a:noFill/>
                </a:ln>
                <a:solidFill>
                  <a:srgbClr val="000000"/>
                </a:solidFill>
                <a:effectLst/>
                <a:uLnTx/>
                <a:uFillTx/>
                <a:latin typeface="Times New Roman" pitchFamily="18" charset="0"/>
                <a:ea typeface="+mn-ea"/>
                <a:cs typeface="+mn-cs"/>
              </a:rPr>
              <a:t>S = Q  =     </a:t>
            </a:r>
            <a:r>
              <a:rPr kumimoji="0" lang="en-US" sz="4800" b="0" i="1" u="none" strike="noStrike" kern="1200" cap="none" spc="0" normalizeH="0" baseline="0" noProof="0">
                <a:ln>
                  <a:noFill/>
                </a:ln>
                <a:solidFill>
                  <a:srgbClr val="000000"/>
                </a:solidFill>
                <a:effectLst/>
                <a:uLnTx/>
                <a:uFillTx/>
                <a:latin typeface="Times New Roman" pitchFamily="18" charset="0"/>
                <a:ea typeface="+mn-ea"/>
                <a:cs typeface="+mn-cs"/>
              </a:rPr>
              <a:t>p</a:t>
            </a:r>
            <a:r>
              <a:rPr kumimoji="0" lang="en-US" sz="4800" b="0" i="0" u="none" strike="noStrike" kern="1200" cap="none" spc="0" normalizeH="0" baseline="0" noProof="0">
                <a:ln>
                  <a:noFill/>
                </a:ln>
                <a:solidFill>
                  <a:srgbClr val="000000"/>
                </a:solidFill>
                <a:effectLst/>
                <a:uLnTx/>
                <a:uFillTx/>
                <a:latin typeface="Times New Roman" pitchFamily="18" charset="0"/>
                <a:ea typeface="+mn-ea"/>
                <a:cs typeface="+mn-cs"/>
              </a:rPr>
              <a:t> </a:t>
            </a:r>
            <a:r>
              <a:rPr kumimoji="0" lang="en-US" sz="4800" b="0" i="1" u="none" strike="noStrike" kern="1200" cap="none" spc="0" normalizeH="0" baseline="0" noProof="0">
                <a:ln>
                  <a:noFill/>
                </a:ln>
                <a:solidFill>
                  <a:srgbClr val="000000"/>
                </a:solidFill>
                <a:effectLst/>
                <a:uLnTx/>
                <a:uFillTx/>
                <a:latin typeface="Times New Roman" pitchFamily="18" charset="0"/>
                <a:ea typeface="+mn-ea"/>
                <a:cs typeface="+mn-cs"/>
              </a:rPr>
              <a:t>dv</a:t>
            </a:r>
          </a:p>
        </p:txBody>
      </p:sp>
      <p:sp>
        <p:nvSpPr>
          <p:cNvPr id="1628166" name="Oval 6"/>
          <p:cNvSpPr>
            <a:spLocks noChangeArrowheads="1"/>
          </p:cNvSpPr>
          <p:nvPr/>
        </p:nvSpPr>
        <p:spPr bwMode="auto">
          <a:xfrm>
            <a:off x="2351088" y="3984625"/>
            <a:ext cx="147637" cy="1349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66568" name="Text Box 7"/>
          <p:cNvSpPr txBox="1">
            <a:spLocks noChangeArrowheads="1"/>
          </p:cNvSpPr>
          <p:nvPr/>
        </p:nvSpPr>
        <p:spPr bwMode="auto">
          <a:xfrm>
            <a:off x="1563688" y="4567238"/>
            <a:ext cx="3071812"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a:ln>
                  <a:noFill/>
                </a:ln>
                <a:solidFill>
                  <a:srgbClr val="000000"/>
                </a:solidFill>
                <a:effectLst/>
                <a:uLnTx/>
                <a:uFillTx/>
                <a:latin typeface="Times New Roman" pitchFamily="18" charset="0"/>
                <a:ea typeface="+mn-ea"/>
                <a:cs typeface="+mn-cs"/>
              </a:rPr>
              <a:t>B    </a:t>
            </a:r>
            <a:r>
              <a:rPr kumimoji="0" lang="en-US" sz="4800" b="0" i="1" u="none" strike="noStrike" kern="1200" cap="none" spc="0" normalizeH="0" baseline="0" noProof="0">
                <a:ln>
                  <a:noFill/>
                </a:ln>
                <a:solidFill>
                  <a:srgbClr val="000000"/>
                </a:solidFill>
                <a:effectLst/>
                <a:uLnTx/>
                <a:uFillTx/>
                <a:latin typeface="Times New Roman" pitchFamily="18" charset="0"/>
                <a:ea typeface="+mn-ea"/>
                <a:cs typeface="+mn-cs"/>
              </a:rPr>
              <a:t>d</a:t>
            </a:r>
            <a:r>
              <a:rPr kumimoji="0" lang="en-US" sz="4800" b="1" i="0" u="none" strike="noStrike" kern="1200" cap="none" spc="0" normalizeH="0" baseline="0" noProof="0">
                <a:ln>
                  <a:noFill/>
                </a:ln>
                <a:solidFill>
                  <a:srgbClr val="000000"/>
                </a:solidFill>
                <a:effectLst/>
                <a:uLnTx/>
                <a:uFillTx/>
                <a:latin typeface="Times New Roman" pitchFamily="18" charset="0"/>
                <a:ea typeface="+mn-ea"/>
                <a:cs typeface="+mn-cs"/>
              </a:rPr>
              <a:t>S  = 0</a:t>
            </a:r>
          </a:p>
        </p:txBody>
      </p:sp>
      <p:sp>
        <p:nvSpPr>
          <p:cNvPr id="66569" name="Text Box 8"/>
          <p:cNvSpPr txBox="1">
            <a:spLocks noChangeArrowheads="1"/>
          </p:cNvSpPr>
          <p:nvPr/>
        </p:nvSpPr>
        <p:spPr bwMode="auto">
          <a:xfrm>
            <a:off x="1687513" y="2694782"/>
            <a:ext cx="40894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000000"/>
                </a:solidFill>
                <a:effectLst/>
                <a:uLnTx/>
                <a:uFillTx/>
                <a:latin typeface="Times New Roman" pitchFamily="18" charset="0"/>
                <a:ea typeface="+mn-ea"/>
                <a:cs typeface="+mn-cs"/>
              </a:rPr>
              <a:t>E   </a:t>
            </a:r>
            <a:r>
              <a:rPr kumimoji="0" lang="en-US" sz="4800" b="0" i="1" u="none" strike="noStrike" kern="1200" cap="none" spc="0" normalizeH="0" baseline="0" noProof="0" dirty="0" err="1">
                <a:ln>
                  <a:noFill/>
                </a:ln>
                <a:solidFill>
                  <a:srgbClr val="000000"/>
                </a:solidFill>
                <a:effectLst/>
                <a:uLnTx/>
                <a:uFillTx/>
                <a:latin typeface="Times New Roman" pitchFamily="18" charset="0"/>
                <a:ea typeface="+mn-ea"/>
                <a:cs typeface="+mn-cs"/>
              </a:rPr>
              <a:t>d</a:t>
            </a:r>
            <a:r>
              <a:rPr kumimoji="0" lang="en-US" sz="4800" b="1" i="0" u="none" strike="noStrike" kern="1200" cap="none" spc="0" normalizeH="0" baseline="0" noProof="0" dirty="0" err="1">
                <a:ln>
                  <a:noFill/>
                </a:ln>
                <a:solidFill>
                  <a:srgbClr val="000000"/>
                </a:solidFill>
                <a:effectLst/>
                <a:uLnTx/>
                <a:uFillTx/>
                <a:latin typeface="Times New Roman" pitchFamily="18" charset="0"/>
                <a:ea typeface="+mn-ea"/>
                <a:cs typeface="+mn-cs"/>
              </a:rPr>
              <a:t>L</a:t>
            </a:r>
            <a:r>
              <a:rPr kumimoji="0" lang="en-US" sz="4800" b="1" i="0" u="none" strike="noStrike" kern="1200" cap="none" spc="0" normalizeH="0" baseline="0" noProof="0" dirty="0">
                <a:ln>
                  <a:noFill/>
                </a:ln>
                <a:solidFill>
                  <a:srgbClr val="000000"/>
                </a:solidFill>
                <a:effectLst/>
                <a:uLnTx/>
                <a:uFillTx/>
                <a:latin typeface="Times New Roman" pitchFamily="18" charset="0"/>
                <a:ea typeface="+mn-ea"/>
                <a:cs typeface="+mn-cs"/>
              </a:rPr>
              <a:t>  = </a:t>
            </a:r>
            <a:r>
              <a:rPr kumimoji="0" lang="en-US" sz="4800" b="1" i="1" u="none" strike="noStrike" kern="1200" cap="none" spc="0" normalizeH="0" baseline="0" noProof="0" dirty="0">
                <a:ln>
                  <a:noFill/>
                </a:ln>
                <a:solidFill>
                  <a:srgbClr val="000000"/>
                </a:solidFill>
                <a:effectLst/>
                <a:uLnTx/>
                <a:uFillTx/>
                <a:latin typeface="Times New Roman" pitchFamily="18" charset="0"/>
                <a:ea typeface="+mn-ea"/>
                <a:cs typeface="+mn-cs"/>
              </a:rPr>
              <a:t> </a:t>
            </a:r>
          </a:p>
        </p:txBody>
      </p:sp>
      <p:sp>
        <p:nvSpPr>
          <p:cNvPr id="66570" name="Text Box 9"/>
          <p:cNvSpPr txBox="1">
            <a:spLocks noChangeArrowheads="1"/>
          </p:cNvSpPr>
          <p:nvPr/>
        </p:nvSpPr>
        <p:spPr bwMode="auto">
          <a:xfrm>
            <a:off x="1687513" y="3652838"/>
            <a:ext cx="7456487"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000000"/>
                </a:solidFill>
                <a:effectLst/>
                <a:uLnTx/>
                <a:uFillTx/>
                <a:latin typeface="Times New Roman" pitchFamily="18" charset="0"/>
                <a:ea typeface="+mn-ea"/>
                <a:cs typeface="+mn-cs"/>
              </a:rPr>
              <a:t>H   </a:t>
            </a:r>
            <a:r>
              <a:rPr kumimoji="0" lang="en-US" sz="4800" b="0" i="1" u="none" strike="noStrike" kern="1200" cap="none" spc="0" normalizeH="0" baseline="0" noProof="0" dirty="0" err="1">
                <a:ln>
                  <a:noFill/>
                </a:ln>
                <a:solidFill>
                  <a:srgbClr val="000000"/>
                </a:solidFill>
                <a:effectLst/>
                <a:uLnTx/>
                <a:uFillTx/>
                <a:latin typeface="Times New Roman" pitchFamily="18" charset="0"/>
                <a:ea typeface="+mn-ea"/>
                <a:cs typeface="+mn-cs"/>
              </a:rPr>
              <a:t>d</a:t>
            </a:r>
            <a:r>
              <a:rPr kumimoji="0" lang="en-US" sz="4800" b="1" i="0" u="none" strike="noStrike" kern="1200" cap="none" spc="0" normalizeH="0" baseline="0" noProof="0" dirty="0" err="1">
                <a:ln>
                  <a:noFill/>
                </a:ln>
                <a:solidFill>
                  <a:srgbClr val="000000"/>
                </a:solidFill>
                <a:effectLst/>
                <a:uLnTx/>
                <a:uFillTx/>
                <a:latin typeface="Times New Roman" pitchFamily="18" charset="0"/>
                <a:ea typeface="+mn-ea"/>
                <a:cs typeface="+mn-cs"/>
              </a:rPr>
              <a:t>L</a:t>
            </a:r>
            <a:r>
              <a:rPr kumimoji="0" lang="en-US" sz="4800" b="1" i="0" u="none" strike="noStrike" kern="1200" cap="none" spc="0" normalizeH="0" baseline="0" noProof="0" dirty="0">
                <a:ln>
                  <a:noFill/>
                </a:ln>
                <a:solidFill>
                  <a:srgbClr val="000000"/>
                </a:solidFill>
                <a:effectLst/>
                <a:uLnTx/>
                <a:uFillTx/>
                <a:latin typeface="Times New Roman" pitchFamily="18" charset="0"/>
                <a:ea typeface="+mn-ea"/>
                <a:cs typeface="+mn-cs"/>
              </a:rPr>
              <a:t> = I =    J  </a:t>
            </a:r>
            <a:r>
              <a:rPr kumimoji="0" lang="en-US" sz="4800" b="0" i="1" u="none" strike="noStrike" kern="1200" cap="none" spc="0" normalizeH="0" baseline="0" noProof="0" dirty="0" err="1">
                <a:ln>
                  <a:noFill/>
                </a:ln>
                <a:solidFill>
                  <a:srgbClr val="000000"/>
                </a:solidFill>
                <a:effectLst/>
                <a:uLnTx/>
                <a:uFillTx/>
                <a:latin typeface="Times New Roman" pitchFamily="18" charset="0"/>
                <a:ea typeface="+mn-ea"/>
                <a:cs typeface="+mn-cs"/>
              </a:rPr>
              <a:t>d</a:t>
            </a:r>
            <a:r>
              <a:rPr kumimoji="0" lang="en-US" sz="4800" b="1" i="0" u="none" strike="noStrike" kern="1200" cap="none" spc="0" normalizeH="0" baseline="0" noProof="0" dirty="0" err="1">
                <a:ln>
                  <a:noFill/>
                </a:ln>
                <a:solidFill>
                  <a:srgbClr val="000000"/>
                </a:solidFill>
                <a:effectLst/>
                <a:uLnTx/>
                <a:uFillTx/>
                <a:latin typeface="Times New Roman" pitchFamily="18" charset="0"/>
                <a:ea typeface="+mn-ea"/>
                <a:cs typeface="+mn-cs"/>
              </a:rPr>
              <a:t>S</a:t>
            </a:r>
            <a:endParaRPr kumimoji="0" lang="en-US" sz="48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628170" name="Freeform 10"/>
          <p:cNvSpPr>
            <a:spLocks/>
          </p:cNvSpPr>
          <p:nvPr/>
        </p:nvSpPr>
        <p:spPr bwMode="auto">
          <a:xfrm>
            <a:off x="1136650" y="1895475"/>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1" name="Oval 11"/>
          <p:cNvSpPr>
            <a:spLocks noChangeArrowheads="1"/>
          </p:cNvSpPr>
          <p:nvPr/>
        </p:nvSpPr>
        <p:spPr bwMode="auto">
          <a:xfrm>
            <a:off x="1270000" y="2136775"/>
            <a:ext cx="260350" cy="236538"/>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2" name="Freeform 12"/>
          <p:cNvSpPr>
            <a:spLocks/>
          </p:cNvSpPr>
          <p:nvPr/>
        </p:nvSpPr>
        <p:spPr bwMode="auto">
          <a:xfrm>
            <a:off x="5119688" y="1949450"/>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3" name="Text Box 13"/>
          <p:cNvSpPr txBox="1">
            <a:spLocks noChangeArrowheads="1"/>
          </p:cNvSpPr>
          <p:nvPr/>
        </p:nvSpPr>
        <p:spPr bwMode="auto">
          <a:xfrm>
            <a:off x="5011738" y="2625725"/>
            <a:ext cx="3794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vol</a:t>
            </a:r>
          </a:p>
        </p:txBody>
      </p:sp>
      <p:sp>
        <p:nvSpPr>
          <p:cNvPr id="1628174" name="Freeform 14"/>
          <p:cNvSpPr>
            <a:spLocks/>
          </p:cNvSpPr>
          <p:nvPr/>
        </p:nvSpPr>
        <p:spPr bwMode="auto">
          <a:xfrm>
            <a:off x="1092200" y="2840038"/>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6" name="Oval 16"/>
          <p:cNvSpPr>
            <a:spLocks noChangeArrowheads="1"/>
          </p:cNvSpPr>
          <p:nvPr/>
        </p:nvSpPr>
        <p:spPr bwMode="auto">
          <a:xfrm>
            <a:off x="2232025" y="4940300"/>
            <a:ext cx="147638" cy="1349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7" name="Oval 17"/>
          <p:cNvSpPr>
            <a:spLocks noChangeArrowheads="1"/>
          </p:cNvSpPr>
          <p:nvPr/>
        </p:nvSpPr>
        <p:spPr bwMode="auto">
          <a:xfrm>
            <a:off x="2278063" y="3106738"/>
            <a:ext cx="147637" cy="1349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8" name="Freeform 18"/>
          <p:cNvSpPr>
            <a:spLocks/>
          </p:cNvSpPr>
          <p:nvPr/>
        </p:nvSpPr>
        <p:spPr bwMode="auto">
          <a:xfrm>
            <a:off x="935038" y="3733800"/>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79" name="Oval 19"/>
          <p:cNvSpPr>
            <a:spLocks noChangeArrowheads="1"/>
          </p:cNvSpPr>
          <p:nvPr/>
        </p:nvSpPr>
        <p:spPr bwMode="auto">
          <a:xfrm>
            <a:off x="4981575" y="3940175"/>
            <a:ext cx="260350" cy="236538"/>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80" name="Freeform 20"/>
          <p:cNvSpPr>
            <a:spLocks/>
          </p:cNvSpPr>
          <p:nvPr/>
        </p:nvSpPr>
        <p:spPr bwMode="auto">
          <a:xfrm>
            <a:off x="4827588" y="3683000"/>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81" name="Text Box 21"/>
          <p:cNvSpPr txBox="1">
            <a:spLocks noChangeArrowheads="1"/>
          </p:cNvSpPr>
          <p:nvPr/>
        </p:nvSpPr>
        <p:spPr bwMode="auto">
          <a:xfrm>
            <a:off x="4689475" y="4294188"/>
            <a:ext cx="2428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s</a:t>
            </a:r>
          </a:p>
        </p:txBody>
      </p:sp>
      <p:sp>
        <p:nvSpPr>
          <p:cNvPr id="1628182" name="Freeform 22"/>
          <p:cNvSpPr>
            <a:spLocks/>
          </p:cNvSpPr>
          <p:nvPr/>
        </p:nvSpPr>
        <p:spPr bwMode="auto">
          <a:xfrm>
            <a:off x="815975" y="4651375"/>
            <a:ext cx="431800" cy="673100"/>
          </a:xfrm>
          <a:custGeom>
            <a:avLst/>
            <a:gdLst>
              <a:gd name="T0" fmla="*/ 498 w 498"/>
              <a:gd name="T1" fmla="*/ 28 h 1016"/>
              <a:gd name="T2" fmla="*/ 483 w 498"/>
              <a:gd name="T3" fmla="*/ 4 h 1016"/>
              <a:gd name="T4" fmla="*/ 452 w 498"/>
              <a:gd name="T5" fmla="*/ 12 h 1016"/>
              <a:gd name="T6" fmla="*/ 405 w 498"/>
              <a:gd name="T7" fmla="*/ 28 h 1016"/>
              <a:gd name="T8" fmla="*/ 358 w 498"/>
              <a:gd name="T9" fmla="*/ 106 h 1016"/>
              <a:gd name="T10" fmla="*/ 319 w 498"/>
              <a:gd name="T11" fmla="*/ 503 h 1016"/>
              <a:gd name="T12" fmla="*/ 0 w 498"/>
              <a:gd name="T13" fmla="*/ 1016 h 1016"/>
            </a:gdLst>
            <a:ahLst/>
            <a:cxnLst>
              <a:cxn ang="0">
                <a:pos x="T0" y="T1"/>
              </a:cxn>
              <a:cxn ang="0">
                <a:pos x="T2" y="T3"/>
              </a:cxn>
              <a:cxn ang="0">
                <a:pos x="T4" y="T5"/>
              </a:cxn>
              <a:cxn ang="0">
                <a:pos x="T6" y="T7"/>
              </a:cxn>
              <a:cxn ang="0">
                <a:pos x="T8" y="T9"/>
              </a:cxn>
              <a:cxn ang="0">
                <a:pos x="T10" y="T11"/>
              </a:cxn>
              <a:cxn ang="0">
                <a:pos x="T12" y="T13"/>
              </a:cxn>
            </a:cxnLst>
            <a:rect l="0" t="0" r="r" b="b"/>
            <a:pathLst>
              <a:path w="498" h="1016">
                <a:moveTo>
                  <a:pt x="498" y="28"/>
                </a:moveTo>
                <a:cubicBezTo>
                  <a:pt x="493" y="20"/>
                  <a:pt x="492" y="7"/>
                  <a:pt x="483" y="4"/>
                </a:cubicBezTo>
                <a:cubicBezTo>
                  <a:pt x="473" y="0"/>
                  <a:pt x="462" y="9"/>
                  <a:pt x="452" y="12"/>
                </a:cubicBezTo>
                <a:cubicBezTo>
                  <a:pt x="436" y="17"/>
                  <a:pt x="405" y="28"/>
                  <a:pt x="405" y="28"/>
                </a:cubicBezTo>
                <a:cubicBezTo>
                  <a:pt x="368" y="85"/>
                  <a:pt x="383" y="58"/>
                  <a:pt x="358" y="106"/>
                </a:cubicBezTo>
                <a:cubicBezTo>
                  <a:pt x="329" y="235"/>
                  <a:pt x="346" y="372"/>
                  <a:pt x="319" y="503"/>
                </a:cubicBezTo>
                <a:cubicBezTo>
                  <a:pt x="302" y="688"/>
                  <a:pt x="250" y="1016"/>
                  <a:pt x="0" y="1016"/>
                </a:cubicBezTo>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83" name="Oval 23"/>
          <p:cNvSpPr>
            <a:spLocks noChangeArrowheads="1"/>
          </p:cNvSpPr>
          <p:nvPr/>
        </p:nvSpPr>
        <p:spPr bwMode="auto">
          <a:xfrm>
            <a:off x="938213" y="4892675"/>
            <a:ext cx="260350" cy="236538"/>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628184" name="Text Box 24"/>
          <p:cNvSpPr txBox="1">
            <a:spLocks noChangeArrowheads="1"/>
          </p:cNvSpPr>
          <p:nvPr/>
        </p:nvSpPr>
        <p:spPr bwMode="auto">
          <a:xfrm>
            <a:off x="4640263" y="4911725"/>
            <a:ext cx="3355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Surface integral of magnetic flux density is zero …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no magnetic point charge</a:t>
            </a:r>
          </a:p>
        </p:txBody>
      </p:sp>
      <p:sp>
        <p:nvSpPr>
          <p:cNvPr id="1628185" name="Text Box 25"/>
          <p:cNvSpPr txBox="1">
            <a:spLocks noChangeArrowheads="1"/>
          </p:cNvSpPr>
          <p:nvPr/>
        </p:nvSpPr>
        <p:spPr bwMode="auto">
          <a:xfrm>
            <a:off x="6704013" y="3749675"/>
            <a:ext cx="24828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Closed Line integral of magnetic flux</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 current enclosed  = surface integral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of current density</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endParaRPr>
          </a:p>
        </p:txBody>
      </p:sp>
      <p:sp>
        <p:nvSpPr>
          <p:cNvPr id="1628186" name="Text Box 26"/>
          <p:cNvSpPr txBox="1">
            <a:spLocks noChangeArrowheads="1"/>
          </p:cNvSpPr>
          <p:nvPr/>
        </p:nvSpPr>
        <p:spPr bwMode="auto">
          <a:xfrm>
            <a:off x="5051425" y="2947988"/>
            <a:ext cx="36455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outerShdw blurRad="38100" dist="38100" dir="2700000" algn="tl">
                    <a:srgbClr val="C0C0C0"/>
                  </a:outerShdw>
                </a:effectLst>
                <a:uLnTx/>
                <a:uFillTx/>
                <a:latin typeface="Times New Roman" pitchFamily="18" charset="0"/>
                <a:ea typeface="+mn-ea"/>
                <a:cs typeface="+mn-cs"/>
              </a:rPr>
              <a:t>Sum of the Electro Static Potential around a closed loop</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outerShdw blurRad="38100" dist="38100" dir="2700000" algn="tl">
                    <a:srgbClr val="C0C0C0"/>
                  </a:outerShdw>
                </a:effectLst>
                <a:uLnTx/>
                <a:uFillTx/>
                <a:latin typeface="Times New Roman" pitchFamily="18" charset="0"/>
                <a:ea typeface="+mn-ea"/>
                <a:cs typeface="+mn-cs"/>
              </a:rPr>
              <a:t>assuming no changing B field = 0</a:t>
            </a:r>
          </a:p>
        </p:txBody>
      </p:sp>
      <p:sp>
        <p:nvSpPr>
          <p:cNvPr id="1628187" name="Text Box 27"/>
          <p:cNvSpPr txBox="1">
            <a:spLocks noChangeArrowheads="1"/>
          </p:cNvSpPr>
          <p:nvPr/>
        </p:nvSpPr>
        <p:spPr bwMode="auto">
          <a:xfrm>
            <a:off x="6423025" y="1474788"/>
            <a:ext cx="2720975"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Closed  Surface integral of  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Electric flux density = charge enclosed</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 vol integral of volume charge density</a:t>
            </a:r>
          </a:p>
        </p:txBody>
      </p:sp>
      <p:sp>
        <p:nvSpPr>
          <p:cNvPr id="1628188" name="Text Box 28"/>
          <p:cNvSpPr txBox="1">
            <a:spLocks noChangeArrowheads="1"/>
          </p:cNvSpPr>
          <p:nvPr/>
        </p:nvSpPr>
        <p:spPr bwMode="auto">
          <a:xfrm>
            <a:off x="908050" y="5467350"/>
            <a:ext cx="784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D</a:t>
            </a: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 = </a:t>
            </a:r>
            <a:r>
              <a:rPr kumimoji="0" lang="en-US" sz="20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e</a:t>
            </a: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o </a:t>
            </a:r>
            <a:r>
              <a:rPr kumimoji="0" lang="en-US" sz="1200" b="1"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E</a:t>
            </a:r>
          </a:p>
        </p:txBody>
      </p:sp>
      <p:sp>
        <p:nvSpPr>
          <p:cNvPr id="1628189" name="Text Box 29"/>
          <p:cNvSpPr txBox="1">
            <a:spLocks noChangeArrowheads="1"/>
          </p:cNvSpPr>
          <p:nvPr/>
        </p:nvSpPr>
        <p:spPr bwMode="auto">
          <a:xfrm>
            <a:off x="3121025" y="5627688"/>
            <a:ext cx="7477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B = u0 H</a:t>
            </a:r>
          </a:p>
        </p:txBody>
      </p:sp>
      <p:sp>
        <p:nvSpPr>
          <p:cNvPr id="2" name="Freeform 1"/>
          <p:cNvSpPr/>
          <p:nvPr/>
        </p:nvSpPr>
        <p:spPr bwMode="auto">
          <a:xfrm>
            <a:off x="4678278" y="3079606"/>
            <a:ext cx="293217" cy="258398"/>
          </a:xfrm>
          <a:custGeom>
            <a:avLst/>
            <a:gdLst>
              <a:gd name="connsiteX0" fmla="*/ 204440 w 293217"/>
              <a:gd name="connsiteY0" fmla="*/ 945 h 258398"/>
              <a:gd name="connsiteX1" fmla="*/ 89031 w 293217"/>
              <a:gd name="connsiteY1" fmla="*/ 9823 h 258398"/>
              <a:gd name="connsiteX2" fmla="*/ 71275 w 293217"/>
              <a:gd name="connsiteY2" fmla="*/ 27578 h 258398"/>
              <a:gd name="connsiteX3" fmla="*/ 44642 w 293217"/>
              <a:gd name="connsiteY3" fmla="*/ 36456 h 258398"/>
              <a:gd name="connsiteX4" fmla="*/ 18009 w 293217"/>
              <a:gd name="connsiteY4" fmla="*/ 54211 h 258398"/>
              <a:gd name="connsiteX5" fmla="*/ 254 w 293217"/>
              <a:gd name="connsiteY5" fmla="*/ 107477 h 258398"/>
              <a:gd name="connsiteX6" fmla="*/ 18009 w 293217"/>
              <a:gd name="connsiteY6" fmla="*/ 205132 h 258398"/>
              <a:gd name="connsiteX7" fmla="*/ 89031 w 293217"/>
              <a:gd name="connsiteY7" fmla="*/ 240643 h 258398"/>
              <a:gd name="connsiteX8" fmla="*/ 160052 w 293217"/>
              <a:gd name="connsiteY8" fmla="*/ 258398 h 258398"/>
              <a:gd name="connsiteX9" fmla="*/ 239951 w 293217"/>
              <a:gd name="connsiteY9" fmla="*/ 240643 h 258398"/>
              <a:gd name="connsiteX10" fmla="*/ 257706 w 293217"/>
              <a:gd name="connsiteY10" fmla="*/ 222887 h 258398"/>
              <a:gd name="connsiteX11" fmla="*/ 266584 w 293217"/>
              <a:gd name="connsiteY11" fmla="*/ 196254 h 258398"/>
              <a:gd name="connsiteX12" fmla="*/ 284339 w 293217"/>
              <a:gd name="connsiteY12" fmla="*/ 169621 h 258398"/>
              <a:gd name="connsiteX13" fmla="*/ 293217 w 293217"/>
              <a:gd name="connsiteY13" fmla="*/ 134111 h 258398"/>
              <a:gd name="connsiteX14" fmla="*/ 266584 w 293217"/>
              <a:gd name="connsiteY14" fmla="*/ 45334 h 258398"/>
              <a:gd name="connsiteX15" fmla="*/ 248829 w 293217"/>
              <a:gd name="connsiteY15" fmla="*/ 27578 h 258398"/>
              <a:gd name="connsiteX16" fmla="*/ 204440 w 293217"/>
              <a:gd name="connsiteY16" fmla="*/ 945 h 25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3217" h="258398">
                <a:moveTo>
                  <a:pt x="204440" y="945"/>
                </a:moveTo>
                <a:cubicBezTo>
                  <a:pt x="177807" y="-2014"/>
                  <a:pt x="126865" y="2256"/>
                  <a:pt x="89031" y="9823"/>
                </a:cubicBezTo>
                <a:cubicBezTo>
                  <a:pt x="80824" y="11464"/>
                  <a:pt x="78452" y="23272"/>
                  <a:pt x="71275" y="27578"/>
                </a:cubicBezTo>
                <a:cubicBezTo>
                  <a:pt x="63251" y="32393"/>
                  <a:pt x="53012" y="32271"/>
                  <a:pt x="44642" y="36456"/>
                </a:cubicBezTo>
                <a:cubicBezTo>
                  <a:pt x="35099" y="41228"/>
                  <a:pt x="26887" y="48293"/>
                  <a:pt x="18009" y="54211"/>
                </a:cubicBezTo>
                <a:cubicBezTo>
                  <a:pt x="12091" y="71966"/>
                  <a:pt x="-2067" y="88906"/>
                  <a:pt x="254" y="107477"/>
                </a:cubicBezTo>
                <a:cubicBezTo>
                  <a:pt x="1477" y="117259"/>
                  <a:pt x="5046" y="183527"/>
                  <a:pt x="18009" y="205132"/>
                </a:cubicBezTo>
                <a:cubicBezTo>
                  <a:pt x="33503" y="230955"/>
                  <a:pt x="62476" y="231791"/>
                  <a:pt x="89031" y="240643"/>
                </a:cubicBezTo>
                <a:cubicBezTo>
                  <a:pt x="129971" y="254290"/>
                  <a:pt x="106500" y="247687"/>
                  <a:pt x="160052" y="258398"/>
                </a:cubicBezTo>
                <a:cubicBezTo>
                  <a:pt x="170802" y="256606"/>
                  <a:pt x="223143" y="250728"/>
                  <a:pt x="239951" y="240643"/>
                </a:cubicBezTo>
                <a:cubicBezTo>
                  <a:pt x="247128" y="236337"/>
                  <a:pt x="251788" y="228806"/>
                  <a:pt x="257706" y="222887"/>
                </a:cubicBezTo>
                <a:cubicBezTo>
                  <a:pt x="260665" y="214009"/>
                  <a:pt x="262399" y="204624"/>
                  <a:pt x="266584" y="196254"/>
                </a:cubicBezTo>
                <a:cubicBezTo>
                  <a:pt x="271356" y="186711"/>
                  <a:pt x="280136" y="179428"/>
                  <a:pt x="284339" y="169621"/>
                </a:cubicBezTo>
                <a:cubicBezTo>
                  <a:pt x="289145" y="158407"/>
                  <a:pt x="290258" y="145948"/>
                  <a:pt x="293217" y="134111"/>
                </a:cubicBezTo>
                <a:cubicBezTo>
                  <a:pt x="289194" y="118018"/>
                  <a:pt x="273788" y="52538"/>
                  <a:pt x="266584" y="45334"/>
                </a:cubicBezTo>
                <a:cubicBezTo>
                  <a:pt x="260666" y="39415"/>
                  <a:pt x="255365" y="32807"/>
                  <a:pt x="248829" y="27578"/>
                </a:cubicBezTo>
                <a:cubicBezTo>
                  <a:pt x="198632" y="-12581"/>
                  <a:pt x="231073" y="3904"/>
                  <a:pt x="204440" y="945"/>
                </a:cubicBezTo>
                <a:close/>
              </a:path>
            </a:pathLst>
          </a:cu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cxnSp>
        <p:nvCxnSpPr>
          <p:cNvPr id="4" name="Straight Connector 3"/>
          <p:cNvCxnSpPr/>
          <p:nvPr/>
        </p:nvCxnSpPr>
        <p:spPr bwMode="auto">
          <a:xfrm>
            <a:off x="4827588" y="2900363"/>
            <a:ext cx="0" cy="612775"/>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flipV="1">
            <a:off x="4194822" y="3076014"/>
            <a:ext cx="284085" cy="196383"/>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4199383" y="3120493"/>
            <a:ext cx="42351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1" u="none" strike="noStrike" kern="1200" cap="none" spc="0" normalizeH="0" baseline="0" noProof="0" dirty="0" err="1">
                <a:ln>
                  <a:noFill/>
                </a:ln>
                <a:solidFill>
                  <a:srgbClr val="000000"/>
                </a:solidFill>
                <a:effectLst/>
                <a:uLnTx/>
                <a:uFillTx/>
                <a:latin typeface="Times New Roman" pitchFamily="18" charset="0"/>
                <a:ea typeface="+mn-ea"/>
                <a:cs typeface="+mn-cs"/>
              </a:rPr>
              <a:t>dt</a:t>
            </a:r>
            <a:endParaRPr kumimoji="0" lang="en-US" sz="2400" b="1" i="1"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0" name="TextBox 9"/>
          <p:cNvSpPr txBox="1"/>
          <p:nvPr/>
        </p:nvSpPr>
        <p:spPr>
          <a:xfrm>
            <a:off x="4071321" y="2763044"/>
            <a:ext cx="33855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1" u="none" strike="noStrike" kern="1200" cap="none" spc="0" normalizeH="0" baseline="0" noProof="0" dirty="0">
                <a:ln>
                  <a:noFill/>
                </a:ln>
                <a:solidFill>
                  <a:srgbClr val="000000"/>
                </a:solidFill>
                <a:effectLst/>
                <a:uLnTx/>
                <a:uFillTx/>
                <a:latin typeface="Times New Roman" pitchFamily="18" charset="0"/>
                <a:ea typeface="+mn-ea"/>
                <a:cs typeface="+mn-cs"/>
              </a:rPr>
              <a:t>d</a:t>
            </a:r>
          </a:p>
        </p:txBody>
      </p:sp>
    </p:spTree>
    <p:extLst>
      <p:ext uri="{BB962C8B-B14F-4D97-AF65-F5344CB8AC3E}">
        <p14:creationId xmlns:p14="http://schemas.microsoft.com/office/powerpoint/2010/main" val="94920227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3678D-53F2-4DF3-97B2-674D2130392A}"/>
              </a:ext>
            </a:extLst>
          </p:cNvPr>
          <p:cNvSpPr>
            <a:spLocks noGrp="1"/>
          </p:cNvSpPr>
          <p:nvPr>
            <p:ph type="title"/>
          </p:nvPr>
        </p:nvSpPr>
        <p:spPr>
          <a:xfrm>
            <a:off x="228601" y="152400"/>
            <a:ext cx="1896352" cy="914400"/>
          </a:xfrm>
        </p:spPr>
        <p:txBody>
          <a:bodyPr/>
          <a:lstStyle/>
          <a:p>
            <a:r>
              <a:rPr lang="en-US" dirty="0"/>
              <a:t>Jitter</a:t>
            </a:r>
          </a:p>
        </p:txBody>
      </p:sp>
      <p:sp>
        <p:nvSpPr>
          <p:cNvPr id="3" name="Content Placeholder 2">
            <a:extLst>
              <a:ext uri="{FF2B5EF4-FFF2-40B4-BE49-F238E27FC236}">
                <a16:creationId xmlns:a16="http://schemas.microsoft.com/office/drawing/2014/main" id="{FE918CB4-ACB3-4FC8-B060-98298F1AD5CE}"/>
              </a:ext>
            </a:extLst>
          </p:cNvPr>
          <p:cNvSpPr>
            <a:spLocks noGrp="1"/>
          </p:cNvSpPr>
          <p:nvPr>
            <p:ph idx="1"/>
          </p:nvPr>
        </p:nvSpPr>
        <p:spPr>
          <a:xfrm>
            <a:off x="28574" y="1447800"/>
            <a:ext cx="2043508" cy="4114800"/>
          </a:xfrm>
        </p:spPr>
        <p:txBody>
          <a:bodyPr/>
          <a:lstStyle/>
          <a:p>
            <a:r>
              <a:rPr lang="en-US" sz="2000" dirty="0"/>
              <a:t>No Jitter</a:t>
            </a:r>
          </a:p>
          <a:p>
            <a:endParaRPr lang="en-US" sz="2000" dirty="0"/>
          </a:p>
          <a:p>
            <a:endParaRPr lang="en-US" sz="2000" dirty="0"/>
          </a:p>
          <a:p>
            <a:endParaRPr lang="en-US" sz="2000" dirty="0"/>
          </a:p>
          <a:p>
            <a:endParaRPr lang="en-US" sz="2000" dirty="0"/>
          </a:p>
          <a:p>
            <a:endParaRPr lang="en-US" sz="2000" dirty="0"/>
          </a:p>
          <a:p>
            <a:r>
              <a:rPr lang="en-US" sz="2000" dirty="0"/>
              <a:t>4% UI Gaussian</a:t>
            </a:r>
          </a:p>
        </p:txBody>
      </p:sp>
      <p:sp>
        <p:nvSpPr>
          <p:cNvPr id="4" name="Slide Number Placeholder 3">
            <a:extLst>
              <a:ext uri="{FF2B5EF4-FFF2-40B4-BE49-F238E27FC236}">
                <a16:creationId xmlns:a16="http://schemas.microsoft.com/office/drawing/2014/main" id="{5117D120-EF45-44A2-8196-D6E04968B0C2}"/>
              </a:ext>
            </a:extLst>
          </p:cNvPr>
          <p:cNvSpPr>
            <a:spLocks noGrp="1"/>
          </p:cNvSpPr>
          <p:nvPr>
            <p:ph type="sldNum" sz="quarter" idx="10"/>
          </p:nvPr>
        </p:nvSpPr>
        <p:spPr/>
        <p:txBody>
          <a:bodyPr/>
          <a:lstStyle/>
          <a:p>
            <a:pPr>
              <a:defRPr/>
            </a:pPr>
            <a:fld id="{714D1B9A-C289-4C0D-97F1-45416F7772A7}" type="slidenum">
              <a:rPr lang="en-US" smtClean="0"/>
              <a:pPr>
                <a:defRPr/>
              </a:pPr>
              <a:t>30</a:t>
            </a:fld>
            <a:endParaRPr lang="en-US"/>
          </a:p>
        </p:txBody>
      </p:sp>
      <p:pic>
        <p:nvPicPr>
          <p:cNvPr id="6" name="Picture 5">
            <a:extLst>
              <a:ext uri="{FF2B5EF4-FFF2-40B4-BE49-F238E27FC236}">
                <a16:creationId xmlns:a16="http://schemas.microsoft.com/office/drawing/2014/main" id="{0C4D811D-6040-4E0D-87DA-5F89132B0397}"/>
              </a:ext>
            </a:extLst>
          </p:cNvPr>
          <p:cNvPicPr>
            <a:picLocks noChangeAspect="1"/>
          </p:cNvPicPr>
          <p:nvPr/>
        </p:nvPicPr>
        <p:blipFill>
          <a:blip r:embed="rId2"/>
          <a:stretch>
            <a:fillRect/>
          </a:stretch>
        </p:blipFill>
        <p:spPr>
          <a:xfrm>
            <a:off x="2144000" y="194977"/>
            <a:ext cx="7019048" cy="2933333"/>
          </a:xfrm>
          <a:prstGeom prst="rect">
            <a:avLst/>
          </a:prstGeom>
        </p:spPr>
      </p:pic>
      <p:pic>
        <p:nvPicPr>
          <p:cNvPr id="7" name="Picture 6">
            <a:extLst>
              <a:ext uri="{FF2B5EF4-FFF2-40B4-BE49-F238E27FC236}">
                <a16:creationId xmlns:a16="http://schemas.microsoft.com/office/drawing/2014/main" id="{D65D127C-490D-484F-9230-002FFB626500}"/>
              </a:ext>
            </a:extLst>
          </p:cNvPr>
          <p:cNvPicPr>
            <a:picLocks noChangeAspect="1"/>
          </p:cNvPicPr>
          <p:nvPr/>
        </p:nvPicPr>
        <p:blipFill>
          <a:blip r:embed="rId3"/>
          <a:stretch>
            <a:fillRect/>
          </a:stretch>
        </p:blipFill>
        <p:spPr>
          <a:xfrm>
            <a:off x="2144000" y="3128310"/>
            <a:ext cx="7019048" cy="2847619"/>
          </a:xfrm>
          <a:prstGeom prst="rect">
            <a:avLst/>
          </a:prstGeom>
        </p:spPr>
      </p:pic>
    </p:spTree>
    <p:extLst>
      <p:ext uri="{BB962C8B-B14F-4D97-AF65-F5344CB8AC3E}">
        <p14:creationId xmlns:p14="http://schemas.microsoft.com/office/powerpoint/2010/main" val="240543935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31</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50744524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7B42D-BB77-4E06-B4AA-A82CD23751D5}"/>
              </a:ext>
            </a:extLst>
          </p:cNvPr>
          <p:cNvSpPr>
            <a:spLocks noGrp="1"/>
          </p:cNvSpPr>
          <p:nvPr>
            <p:ph type="title"/>
          </p:nvPr>
        </p:nvSpPr>
        <p:spPr>
          <a:xfrm>
            <a:off x="228600" y="152400"/>
            <a:ext cx="1692479" cy="451607"/>
          </a:xfrm>
        </p:spPr>
        <p:txBody>
          <a:bodyPr/>
          <a:lstStyle/>
          <a:p>
            <a:r>
              <a:rPr lang="en-US" sz="2400" dirty="0" err="1"/>
              <a:t>CrossTalk</a:t>
            </a:r>
            <a:endParaRPr lang="en-US" sz="2400" dirty="0"/>
          </a:p>
        </p:txBody>
      </p:sp>
      <p:sp>
        <p:nvSpPr>
          <p:cNvPr id="3" name="Content Placeholder 2">
            <a:extLst>
              <a:ext uri="{FF2B5EF4-FFF2-40B4-BE49-F238E27FC236}">
                <a16:creationId xmlns:a16="http://schemas.microsoft.com/office/drawing/2014/main" id="{E6CC1BEC-94EC-45DD-8A3B-F9C56AE39C42}"/>
              </a:ext>
            </a:extLst>
          </p:cNvPr>
          <p:cNvSpPr>
            <a:spLocks noGrp="1"/>
          </p:cNvSpPr>
          <p:nvPr>
            <p:ph idx="1"/>
          </p:nvPr>
        </p:nvSpPr>
        <p:spPr>
          <a:xfrm>
            <a:off x="228600" y="604007"/>
            <a:ext cx="1759591" cy="4958593"/>
          </a:xfrm>
        </p:spPr>
        <p:txBody>
          <a:bodyPr/>
          <a:lstStyle/>
          <a:p>
            <a:r>
              <a:rPr lang="en-US" sz="2000" dirty="0"/>
              <a:t>3” Top  30GB/s</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3” Top, 8,8,8</a:t>
            </a:r>
          </a:p>
          <a:p>
            <a:r>
              <a:rPr lang="en-US" sz="2000" dirty="0"/>
              <a:t>30GB/s</a:t>
            </a:r>
          </a:p>
          <a:p>
            <a:endParaRPr lang="en-US" sz="2000" dirty="0"/>
          </a:p>
          <a:p>
            <a:endParaRPr lang="en-US" sz="2000" dirty="0"/>
          </a:p>
          <a:p>
            <a:r>
              <a:rPr lang="en-US" sz="2000" dirty="0"/>
              <a:t>loss 5.6db</a:t>
            </a:r>
          </a:p>
        </p:txBody>
      </p:sp>
      <p:sp>
        <p:nvSpPr>
          <p:cNvPr id="4" name="Slide Number Placeholder 3">
            <a:extLst>
              <a:ext uri="{FF2B5EF4-FFF2-40B4-BE49-F238E27FC236}">
                <a16:creationId xmlns:a16="http://schemas.microsoft.com/office/drawing/2014/main" id="{15B1EDE2-FC87-4F87-9969-3DEF0C310E56}"/>
              </a:ext>
            </a:extLst>
          </p:cNvPr>
          <p:cNvSpPr>
            <a:spLocks noGrp="1"/>
          </p:cNvSpPr>
          <p:nvPr>
            <p:ph type="sldNum" sz="quarter" idx="10"/>
          </p:nvPr>
        </p:nvSpPr>
        <p:spPr/>
        <p:txBody>
          <a:bodyPr/>
          <a:lstStyle/>
          <a:p>
            <a:pPr>
              <a:defRPr/>
            </a:pPr>
            <a:fld id="{714D1B9A-C289-4C0D-97F1-45416F7772A7}" type="slidenum">
              <a:rPr lang="en-US" smtClean="0"/>
              <a:pPr>
                <a:defRPr/>
              </a:pPr>
              <a:t>32</a:t>
            </a:fld>
            <a:endParaRPr lang="en-US"/>
          </a:p>
        </p:txBody>
      </p:sp>
      <p:pic>
        <p:nvPicPr>
          <p:cNvPr id="6" name="Picture 5">
            <a:extLst>
              <a:ext uri="{FF2B5EF4-FFF2-40B4-BE49-F238E27FC236}">
                <a16:creationId xmlns:a16="http://schemas.microsoft.com/office/drawing/2014/main" id="{A3867C64-F4EB-4EB1-BBDE-C8F751663276}"/>
              </a:ext>
            </a:extLst>
          </p:cNvPr>
          <p:cNvPicPr>
            <a:picLocks noChangeAspect="1"/>
          </p:cNvPicPr>
          <p:nvPr/>
        </p:nvPicPr>
        <p:blipFill>
          <a:blip r:embed="rId2"/>
          <a:stretch>
            <a:fillRect/>
          </a:stretch>
        </p:blipFill>
        <p:spPr>
          <a:xfrm>
            <a:off x="2210666" y="3083303"/>
            <a:ext cx="6933333" cy="2914286"/>
          </a:xfrm>
          <a:prstGeom prst="rect">
            <a:avLst/>
          </a:prstGeom>
        </p:spPr>
      </p:pic>
      <p:pic>
        <p:nvPicPr>
          <p:cNvPr id="8" name="Picture 7">
            <a:extLst>
              <a:ext uri="{FF2B5EF4-FFF2-40B4-BE49-F238E27FC236}">
                <a16:creationId xmlns:a16="http://schemas.microsoft.com/office/drawing/2014/main" id="{FCBDDF89-1EC6-48F7-9867-106F93136644}"/>
              </a:ext>
            </a:extLst>
          </p:cNvPr>
          <p:cNvPicPr>
            <a:picLocks noChangeAspect="1"/>
          </p:cNvPicPr>
          <p:nvPr/>
        </p:nvPicPr>
        <p:blipFill>
          <a:blip r:embed="rId3"/>
          <a:stretch>
            <a:fillRect/>
          </a:stretch>
        </p:blipFill>
        <p:spPr>
          <a:xfrm>
            <a:off x="2210667" y="-18867"/>
            <a:ext cx="6933333" cy="2933333"/>
          </a:xfrm>
          <a:prstGeom prst="rect">
            <a:avLst/>
          </a:prstGeom>
        </p:spPr>
      </p:pic>
    </p:spTree>
    <p:extLst>
      <p:ext uri="{BB962C8B-B14F-4D97-AF65-F5344CB8AC3E}">
        <p14:creationId xmlns:p14="http://schemas.microsoft.com/office/powerpoint/2010/main" val="122914053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7B42D-BB77-4E06-B4AA-A82CD23751D5}"/>
              </a:ext>
            </a:extLst>
          </p:cNvPr>
          <p:cNvSpPr>
            <a:spLocks noGrp="1"/>
          </p:cNvSpPr>
          <p:nvPr>
            <p:ph type="title"/>
          </p:nvPr>
        </p:nvSpPr>
        <p:spPr>
          <a:xfrm>
            <a:off x="228600" y="152400"/>
            <a:ext cx="1692479" cy="451607"/>
          </a:xfrm>
        </p:spPr>
        <p:txBody>
          <a:bodyPr/>
          <a:lstStyle/>
          <a:p>
            <a:r>
              <a:rPr lang="en-US" sz="2400" dirty="0" err="1"/>
              <a:t>CrossTalk</a:t>
            </a:r>
            <a:endParaRPr lang="en-US" sz="2400" dirty="0"/>
          </a:p>
        </p:txBody>
      </p:sp>
      <p:sp>
        <p:nvSpPr>
          <p:cNvPr id="3" name="Content Placeholder 2">
            <a:extLst>
              <a:ext uri="{FF2B5EF4-FFF2-40B4-BE49-F238E27FC236}">
                <a16:creationId xmlns:a16="http://schemas.microsoft.com/office/drawing/2014/main" id="{E6CC1BEC-94EC-45DD-8A3B-F9C56AE39C42}"/>
              </a:ext>
            </a:extLst>
          </p:cNvPr>
          <p:cNvSpPr>
            <a:spLocks noGrp="1"/>
          </p:cNvSpPr>
          <p:nvPr>
            <p:ph idx="1"/>
          </p:nvPr>
        </p:nvSpPr>
        <p:spPr>
          <a:xfrm>
            <a:off x="228600" y="604007"/>
            <a:ext cx="1759591" cy="4958593"/>
          </a:xfrm>
        </p:spPr>
        <p:txBody>
          <a:bodyPr/>
          <a:lstStyle/>
          <a:p>
            <a:r>
              <a:rPr lang="en-US" sz="2000" dirty="0"/>
              <a:t>3” Top  30GB/s</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3” Top, 8,30,8</a:t>
            </a:r>
          </a:p>
          <a:p>
            <a:r>
              <a:rPr lang="en-US" sz="2000" dirty="0"/>
              <a:t>30GB/s</a:t>
            </a:r>
          </a:p>
          <a:p>
            <a:endParaRPr lang="en-US" sz="2000" dirty="0"/>
          </a:p>
          <a:p>
            <a:endParaRPr lang="en-US" sz="2000" dirty="0"/>
          </a:p>
          <a:p>
            <a:r>
              <a:rPr lang="en-US" sz="1800" b="0" dirty="0"/>
              <a:t>Loss 4.18db</a:t>
            </a:r>
          </a:p>
        </p:txBody>
      </p:sp>
      <p:sp>
        <p:nvSpPr>
          <p:cNvPr id="4" name="Slide Number Placeholder 3">
            <a:extLst>
              <a:ext uri="{FF2B5EF4-FFF2-40B4-BE49-F238E27FC236}">
                <a16:creationId xmlns:a16="http://schemas.microsoft.com/office/drawing/2014/main" id="{15B1EDE2-FC87-4F87-9969-3DEF0C310E56}"/>
              </a:ext>
            </a:extLst>
          </p:cNvPr>
          <p:cNvSpPr>
            <a:spLocks noGrp="1"/>
          </p:cNvSpPr>
          <p:nvPr>
            <p:ph type="sldNum" sz="quarter" idx="10"/>
          </p:nvPr>
        </p:nvSpPr>
        <p:spPr/>
        <p:txBody>
          <a:bodyPr/>
          <a:lstStyle/>
          <a:p>
            <a:pPr>
              <a:defRPr/>
            </a:pPr>
            <a:fld id="{714D1B9A-C289-4C0D-97F1-45416F7772A7}" type="slidenum">
              <a:rPr lang="en-US" smtClean="0"/>
              <a:pPr>
                <a:defRPr/>
              </a:pPr>
              <a:t>33</a:t>
            </a:fld>
            <a:endParaRPr lang="en-US"/>
          </a:p>
        </p:txBody>
      </p:sp>
      <p:pic>
        <p:nvPicPr>
          <p:cNvPr id="8" name="Picture 7">
            <a:extLst>
              <a:ext uri="{FF2B5EF4-FFF2-40B4-BE49-F238E27FC236}">
                <a16:creationId xmlns:a16="http://schemas.microsoft.com/office/drawing/2014/main" id="{FCBDDF89-1EC6-48F7-9867-106F93136644}"/>
              </a:ext>
            </a:extLst>
          </p:cNvPr>
          <p:cNvPicPr>
            <a:picLocks noChangeAspect="1"/>
          </p:cNvPicPr>
          <p:nvPr/>
        </p:nvPicPr>
        <p:blipFill>
          <a:blip r:embed="rId2"/>
          <a:stretch>
            <a:fillRect/>
          </a:stretch>
        </p:blipFill>
        <p:spPr>
          <a:xfrm>
            <a:off x="2210667" y="-18867"/>
            <a:ext cx="6933333" cy="2933333"/>
          </a:xfrm>
          <a:prstGeom prst="rect">
            <a:avLst/>
          </a:prstGeom>
        </p:spPr>
      </p:pic>
      <p:pic>
        <p:nvPicPr>
          <p:cNvPr id="7" name="Picture 6">
            <a:extLst>
              <a:ext uri="{FF2B5EF4-FFF2-40B4-BE49-F238E27FC236}">
                <a16:creationId xmlns:a16="http://schemas.microsoft.com/office/drawing/2014/main" id="{C63A16FD-67E7-4ABB-8C85-BD45878E7DBF}"/>
              </a:ext>
            </a:extLst>
          </p:cNvPr>
          <p:cNvPicPr>
            <a:picLocks noChangeAspect="1"/>
          </p:cNvPicPr>
          <p:nvPr/>
        </p:nvPicPr>
        <p:blipFill>
          <a:blip r:embed="rId3"/>
          <a:stretch>
            <a:fillRect/>
          </a:stretch>
        </p:blipFill>
        <p:spPr>
          <a:xfrm>
            <a:off x="2134476" y="3117940"/>
            <a:ext cx="7009524" cy="2914286"/>
          </a:xfrm>
          <a:prstGeom prst="rect">
            <a:avLst/>
          </a:prstGeom>
        </p:spPr>
      </p:pic>
    </p:spTree>
    <p:extLst>
      <p:ext uri="{BB962C8B-B14F-4D97-AF65-F5344CB8AC3E}">
        <p14:creationId xmlns:p14="http://schemas.microsoft.com/office/powerpoint/2010/main" val="310298751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7B42D-BB77-4E06-B4AA-A82CD23751D5}"/>
              </a:ext>
            </a:extLst>
          </p:cNvPr>
          <p:cNvSpPr>
            <a:spLocks noGrp="1"/>
          </p:cNvSpPr>
          <p:nvPr>
            <p:ph type="title"/>
          </p:nvPr>
        </p:nvSpPr>
        <p:spPr>
          <a:xfrm>
            <a:off x="228600" y="152400"/>
            <a:ext cx="1692479" cy="451607"/>
          </a:xfrm>
        </p:spPr>
        <p:txBody>
          <a:bodyPr/>
          <a:lstStyle/>
          <a:p>
            <a:r>
              <a:rPr lang="en-US" sz="2400" dirty="0" err="1"/>
              <a:t>CrossTalk</a:t>
            </a:r>
            <a:endParaRPr lang="en-US" sz="2400" dirty="0"/>
          </a:p>
        </p:txBody>
      </p:sp>
      <p:sp>
        <p:nvSpPr>
          <p:cNvPr id="3" name="Content Placeholder 2">
            <a:extLst>
              <a:ext uri="{FF2B5EF4-FFF2-40B4-BE49-F238E27FC236}">
                <a16:creationId xmlns:a16="http://schemas.microsoft.com/office/drawing/2014/main" id="{E6CC1BEC-94EC-45DD-8A3B-F9C56AE39C42}"/>
              </a:ext>
            </a:extLst>
          </p:cNvPr>
          <p:cNvSpPr>
            <a:spLocks noGrp="1"/>
          </p:cNvSpPr>
          <p:nvPr>
            <p:ph idx="1"/>
          </p:nvPr>
        </p:nvSpPr>
        <p:spPr>
          <a:xfrm>
            <a:off x="228600" y="604007"/>
            <a:ext cx="1759591" cy="5527852"/>
          </a:xfrm>
        </p:spPr>
        <p:txBody>
          <a:bodyPr/>
          <a:lstStyle/>
          <a:p>
            <a:r>
              <a:rPr lang="en-US" sz="2000" dirty="0"/>
              <a:t>3” Top  8,8,8  30GB/s</a:t>
            </a:r>
          </a:p>
          <a:p>
            <a:r>
              <a:rPr lang="en-US" sz="2000" dirty="0"/>
              <a:t>2 “h”</a:t>
            </a:r>
          </a:p>
          <a:p>
            <a:r>
              <a:rPr lang="en-US" sz="2000" b="0" dirty="0"/>
              <a:t>“h”= 4 mils</a:t>
            </a:r>
          </a:p>
          <a:p>
            <a:endParaRPr lang="en-US" sz="2000" dirty="0"/>
          </a:p>
          <a:p>
            <a:endParaRPr lang="en-US" sz="2000" dirty="0"/>
          </a:p>
          <a:p>
            <a:r>
              <a:rPr lang="en-US" sz="2000" dirty="0"/>
              <a:t>3” Top, 8,30,8</a:t>
            </a:r>
          </a:p>
          <a:p>
            <a:r>
              <a:rPr lang="en-US" sz="2000" dirty="0"/>
              <a:t>30GB/s</a:t>
            </a:r>
          </a:p>
          <a:p>
            <a:r>
              <a:rPr lang="en-US" sz="2000" dirty="0"/>
              <a:t>7.5 “h”</a:t>
            </a:r>
          </a:p>
          <a:p>
            <a:r>
              <a:rPr lang="en-US" sz="2000" dirty="0"/>
              <a:t>V^ 1.43db</a:t>
            </a:r>
          </a:p>
          <a:p>
            <a:r>
              <a:rPr lang="en-US" sz="2000" dirty="0"/>
              <a:t>T^ 0.83 bd</a:t>
            </a:r>
          </a:p>
          <a:p>
            <a:r>
              <a:rPr lang="en-US" sz="1400" dirty="0"/>
              <a:t>=20 log V1/V2</a:t>
            </a:r>
          </a:p>
        </p:txBody>
      </p:sp>
      <p:sp>
        <p:nvSpPr>
          <p:cNvPr id="4" name="Slide Number Placeholder 3">
            <a:extLst>
              <a:ext uri="{FF2B5EF4-FFF2-40B4-BE49-F238E27FC236}">
                <a16:creationId xmlns:a16="http://schemas.microsoft.com/office/drawing/2014/main" id="{15B1EDE2-FC87-4F87-9969-3DEF0C310E56}"/>
              </a:ext>
            </a:extLst>
          </p:cNvPr>
          <p:cNvSpPr>
            <a:spLocks noGrp="1"/>
          </p:cNvSpPr>
          <p:nvPr>
            <p:ph type="sldNum" sz="quarter" idx="10"/>
          </p:nvPr>
        </p:nvSpPr>
        <p:spPr/>
        <p:txBody>
          <a:bodyPr/>
          <a:lstStyle/>
          <a:p>
            <a:pPr>
              <a:defRPr/>
            </a:pPr>
            <a:fld id="{714D1B9A-C289-4C0D-97F1-45416F7772A7}" type="slidenum">
              <a:rPr lang="en-US" smtClean="0"/>
              <a:pPr>
                <a:defRPr/>
              </a:pPr>
              <a:t>34</a:t>
            </a:fld>
            <a:endParaRPr lang="en-US"/>
          </a:p>
        </p:txBody>
      </p:sp>
      <p:pic>
        <p:nvPicPr>
          <p:cNvPr id="7" name="Picture 6">
            <a:extLst>
              <a:ext uri="{FF2B5EF4-FFF2-40B4-BE49-F238E27FC236}">
                <a16:creationId xmlns:a16="http://schemas.microsoft.com/office/drawing/2014/main" id="{C63A16FD-67E7-4ABB-8C85-BD45878E7DBF}"/>
              </a:ext>
            </a:extLst>
          </p:cNvPr>
          <p:cNvPicPr>
            <a:picLocks noChangeAspect="1"/>
          </p:cNvPicPr>
          <p:nvPr/>
        </p:nvPicPr>
        <p:blipFill>
          <a:blip r:embed="rId2"/>
          <a:stretch>
            <a:fillRect/>
          </a:stretch>
        </p:blipFill>
        <p:spPr>
          <a:xfrm>
            <a:off x="2134476" y="3117940"/>
            <a:ext cx="7009524" cy="2914286"/>
          </a:xfrm>
          <a:prstGeom prst="rect">
            <a:avLst/>
          </a:prstGeom>
        </p:spPr>
      </p:pic>
      <p:pic>
        <p:nvPicPr>
          <p:cNvPr id="9" name="Picture 8">
            <a:extLst>
              <a:ext uri="{FF2B5EF4-FFF2-40B4-BE49-F238E27FC236}">
                <a16:creationId xmlns:a16="http://schemas.microsoft.com/office/drawing/2014/main" id="{28C67078-C692-4088-A4A6-F1B39A63D256}"/>
              </a:ext>
            </a:extLst>
          </p:cNvPr>
          <p:cNvPicPr>
            <a:picLocks noChangeAspect="1"/>
          </p:cNvPicPr>
          <p:nvPr/>
        </p:nvPicPr>
        <p:blipFill>
          <a:blip r:embed="rId3"/>
          <a:stretch>
            <a:fillRect/>
          </a:stretch>
        </p:blipFill>
        <p:spPr>
          <a:xfrm>
            <a:off x="2172571" y="146050"/>
            <a:ext cx="6933333" cy="2914286"/>
          </a:xfrm>
          <a:prstGeom prst="rect">
            <a:avLst/>
          </a:prstGeom>
        </p:spPr>
      </p:pic>
    </p:spTree>
    <p:extLst>
      <p:ext uri="{BB962C8B-B14F-4D97-AF65-F5344CB8AC3E}">
        <p14:creationId xmlns:p14="http://schemas.microsoft.com/office/powerpoint/2010/main" val="42514012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35</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35593133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13DE4-D036-4861-86DD-E678FA854015}"/>
              </a:ext>
            </a:extLst>
          </p:cNvPr>
          <p:cNvSpPr>
            <a:spLocks noGrp="1"/>
          </p:cNvSpPr>
          <p:nvPr>
            <p:ph type="title"/>
          </p:nvPr>
        </p:nvSpPr>
        <p:spPr/>
        <p:txBody>
          <a:bodyPr/>
          <a:lstStyle/>
          <a:p>
            <a:r>
              <a:rPr lang="en-US" dirty="0"/>
              <a:t>Connector.s4p</a:t>
            </a:r>
          </a:p>
        </p:txBody>
      </p:sp>
      <p:sp>
        <p:nvSpPr>
          <p:cNvPr id="4" name="Slide Number Placeholder 3">
            <a:extLst>
              <a:ext uri="{FF2B5EF4-FFF2-40B4-BE49-F238E27FC236}">
                <a16:creationId xmlns:a16="http://schemas.microsoft.com/office/drawing/2014/main" id="{EC60E617-DFF3-4FFF-815F-911F2CD73612}"/>
              </a:ext>
            </a:extLst>
          </p:cNvPr>
          <p:cNvSpPr>
            <a:spLocks noGrp="1"/>
          </p:cNvSpPr>
          <p:nvPr>
            <p:ph type="sldNum" sz="quarter" idx="10"/>
          </p:nvPr>
        </p:nvSpPr>
        <p:spPr/>
        <p:txBody>
          <a:bodyPr/>
          <a:lstStyle/>
          <a:p>
            <a:pPr>
              <a:defRPr/>
            </a:pPr>
            <a:fld id="{714D1B9A-C289-4C0D-97F1-45416F7772A7}" type="slidenum">
              <a:rPr lang="en-US" smtClean="0"/>
              <a:pPr>
                <a:defRPr/>
              </a:pPr>
              <a:t>36</a:t>
            </a:fld>
            <a:endParaRPr lang="en-US"/>
          </a:p>
        </p:txBody>
      </p:sp>
      <p:pic>
        <p:nvPicPr>
          <p:cNvPr id="6" name="Picture 5">
            <a:extLst>
              <a:ext uri="{FF2B5EF4-FFF2-40B4-BE49-F238E27FC236}">
                <a16:creationId xmlns:a16="http://schemas.microsoft.com/office/drawing/2014/main" id="{8425E3D7-1416-412A-B414-301F21DEE8A5}"/>
              </a:ext>
            </a:extLst>
          </p:cNvPr>
          <p:cNvPicPr>
            <a:picLocks noChangeAspect="1"/>
          </p:cNvPicPr>
          <p:nvPr/>
        </p:nvPicPr>
        <p:blipFill>
          <a:blip r:embed="rId2"/>
          <a:stretch>
            <a:fillRect/>
          </a:stretch>
        </p:blipFill>
        <p:spPr>
          <a:xfrm>
            <a:off x="3753524" y="1081390"/>
            <a:ext cx="5390476" cy="4847619"/>
          </a:xfrm>
          <a:prstGeom prst="rect">
            <a:avLst/>
          </a:prstGeom>
        </p:spPr>
      </p:pic>
      <p:pic>
        <p:nvPicPr>
          <p:cNvPr id="8" name="Picture 7">
            <a:extLst>
              <a:ext uri="{FF2B5EF4-FFF2-40B4-BE49-F238E27FC236}">
                <a16:creationId xmlns:a16="http://schemas.microsoft.com/office/drawing/2014/main" id="{EEC58F8B-3B20-4E57-87F9-FDE403FBB6E3}"/>
              </a:ext>
            </a:extLst>
          </p:cNvPr>
          <p:cNvPicPr>
            <a:picLocks noChangeAspect="1"/>
          </p:cNvPicPr>
          <p:nvPr/>
        </p:nvPicPr>
        <p:blipFill rotWithShape="1">
          <a:blip r:embed="rId3"/>
          <a:srcRect r="36133"/>
          <a:stretch/>
        </p:blipFill>
        <p:spPr>
          <a:xfrm>
            <a:off x="123241" y="1167104"/>
            <a:ext cx="3400136" cy="4761905"/>
          </a:xfrm>
          <a:prstGeom prst="rect">
            <a:avLst/>
          </a:prstGeom>
        </p:spPr>
      </p:pic>
    </p:spTree>
    <p:extLst>
      <p:ext uri="{BB962C8B-B14F-4D97-AF65-F5344CB8AC3E}">
        <p14:creationId xmlns:p14="http://schemas.microsoft.com/office/powerpoint/2010/main" val="416027828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250DC-0DF6-4A51-82D0-73BC62F0D420}"/>
              </a:ext>
            </a:extLst>
          </p:cNvPr>
          <p:cNvSpPr>
            <a:spLocks noGrp="1"/>
          </p:cNvSpPr>
          <p:nvPr>
            <p:ph type="title"/>
          </p:nvPr>
        </p:nvSpPr>
        <p:spPr/>
        <p:txBody>
          <a:bodyPr/>
          <a:lstStyle/>
          <a:p>
            <a:r>
              <a:rPr lang="en-US" dirty="0"/>
              <a:t>Connectors</a:t>
            </a:r>
          </a:p>
        </p:txBody>
      </p:sp>
      <p:sp>
        <p:nvSpPr>
          <p:cNvPr id="3" name="Content Placeholder 2">
            <a:extLst>
              <a:ext uri="{FF2B5EF4-FFF2-40B4-BE49-F238E27FC236}">
                <a16:creationId xmlns:a16="http://schemas.microsoft.com/office/drawing/2014/main" id="{1506A200-64B7-409B-8418-CDD32232F31B}"/>
              </a:ext>
            </a:extLst>
          </p:cNvPr>
          <p:cNvSpPr>
            <a:spLocks noGrp="1"/>
          </p:cNvSpPr>
          <p:nvPr>
            <p:ph idx="1"/>
          </p:nvPr>
        </p:nvSpPr>
        <p:spPr/>
        <p:txBody>
          <a:bodyPr/>
          <a:lstStyle/>
          <a:p>
            <a:r>
              <a:rPr lang="en-US" dirty="0"/>
              <a:t>Best case is to get S-parameter (Touchstone) model from connector manufacturer</a:t>
            </a:r>
          </a:p>
          <a:p>
            <a:endParaRPr lang="en-US" dirty="0"/>
          </a:p>
          <a:p>
            <a:endParaRPr lang="en-US" dirty="0"/>
          </a:p>
          <a:p>
            <a:r>
              <a:rPr lang="en-US" b="0" i="1" dirty="0"/>
              <a:t>If not available, fake it by calling it a via with a funny layer spacing</a:t>
            </a:r>
          </a:p>
        </p:txBody>
      </p:sp>
      <p:sp>
        <p:nvSpPr>
          <p:cNvPr id="4" name="Slide Number Placeholder 3">
            <a:extLst>
              <a:ext uri="{FF2B5EF4-FFF2-40B4-BE49-F238E27FC236}">
                <a16:creationId xmlns:a16="http://schemas.microsoft.com/office/drawing/2014/main" id="{36921375-6E57-48C3-9BD6-20EDAADEC296}"/>
              </a:ext>
            </a:extLst>
          </p:cNvPr>
          <p:cNvSpPr>
            <a:spLocks noGrp="1"/>
          </p:cNvSpPr>
          <p:nvPr>
            <p:ph type="sldNum" sz="quarter" idx="10"/>
          </p:nvPr>
        </p:nvSpPr>
        <p:spPr/>
        <p:txBody>
          <a:bodyPr/>
          <a:lstStyle/>
          <a:p>
            <a:pPr>
              <a:defRPr/>
            </a:pPr>
            <a:fld id="{714D1B9A-C289-4C0D-97F1-45416F7772A7}" type="slidenum">
              <a:rPr lang="en-US" smtClean="0"/>
              <a:pPr>
                <a:defRPr/>
              </a:pPr>
              <a:t>37</a:t>
            </a:fld>
            <a:endParaRPr lang="en-US"/>
          </a:p>
        </p:txBody>
      </p:sp>
    </p:spTree>
    <p:extLst>
      <p:ext uri="{BB962C8B-B14F-4D97-AF65-F5344CB8AC3E}">
        <p14:creationId xmlns:p14="http://schemas.microsoft.com/office/powerpoint/2010/main" val="66826340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664E2-4673-4C40-A11A-D6470EEB8933}"/>
              </a:ext>
            </a:extLst>
          </p:cNvPr>
          <p:cNvSpPr>
            <a:spLocks noGrp="1"/>
          </p:cNvSpPr>
          <p:nvPr>
            <p:ph type="title"/>
          </p:nvPr>
        </p:nvSpPr>
        <p:spPr/>
        <p:txBody>
          <a:bodyPr/>
          <a:lstStyle/>
          <a:p>
            <a:r>
              <a:rPr lang="en-US" dirty="0" err="1"/>
              <a:t>Samtec</a:t>
            </a:r>
            <a:r>
              <a:rPr lang="en-US" dirty="0"/>
              <a:t> 48 pin board to board connector</a:t>
            </a:r>
          </a:p>
        </p:txBody>
      </p:sp>
      <p:pic>
        <p:nvPicPr>
          <p:cNvPr id="6" name="Content Placeholder 5">
            <a:extLst>
              <a:ext uri="{FF2B5EF4-FFF2-40B4-BE49-F238E27FC236}">
                <a16:creationId xmlns:a16="http://schemas.microsoft.com/office/drawing/2014/main" id="{6A622971-4074-4344-95CC-3FF3A9AAC758}"/>
              </a:ext>
            </a:extLst>
          </p:cNvPr>
          <p:cNvPicPr>
            <a:picLocks noGrp="1" noChangeAspect="1"/>
          </p:cNvPicPr>
          <p:nvPr>
            <p:ph idx="1"/>
          </p:nvPr>
        </p:nvPicPr>
        <p:blipFill>
          <a:blip r:embed="rId2"/>
          <a:stretch>
            <a:fillRect/>
          </a:stretch>
        </p:blipFill>
        <p:spPr>
          <a:xfrm>
            <a:off x="6026094" y="1645534"/>
            <a:ext cx="2123810" cy="1942857"/>
          </a:xfrm>
        </p:spPr>
      </p:pic>
      <p:sp>
        <p:nvSpPr>
          <p:cNvPr id="4" name="Slide Number Placeholder 3">
            <a:extLst>
              <a:ext uri="{FF2B5EF4-FFF2-40B4-BE49-F238E27FC236}">
                <a16:creationId xmlns:a16="http://schemas.microsoft.com/office/drawing/2014/main" id="{69C7BC92-EC08-43BF-B1B7-F34EDF04AB89}"/>
              </a:ext>
            </a:extLst>
          </p:cNvPr>
          <p:cNvSpPr>
            <a:spLocks noGrp="1"/>
          </p:cNvSpPr>
          <p:nvPr>
            <p:ph type="sldNum" sz="quarter" idx="10"/>
          </p:nvPr>
        </p:nvSpPr>
        <p:spPr/>
        <p:txBody>
          <a:bodyPr/>
          <a:lstStyle/>
          <a:p>
            <a:pPr>
              <a:defRPr/>
            </a:pPr>
            <a:fld id="{714D1B9A-C289-4C0D-97F1-45416F7772A7}" type="slidenum">
              <a:rPr lang="en-US" smtClean="0"/>
              <a:pPr>
                <a:defRPr/>
              </a:pPr>
              <a:t>38</a:t>
            </a:fld>
            <a:endParaRPr lang="en-US"/>
          </a:p>
        </p:txBody>
      </p:sp>
      <p:pic>
        <p:nvPicPr>
          <p:cNvPr id="8" name="Picture 7">
            <a:extLst>
              <a:ext uri="{FF2B5EF4-FFF2-40B4-BE49-F238E27FC236}">
                <a16:creationId xmlns:a16="http://schemas.microsoft.com/office/drawing/2014/main" id="{588844E4-6842-4D8C-90A8-51C56100723E}"/>
              </a:ext>
            </a:extLst>
          </p:cNvPr>
          <p:cNvPicPr>
            <a:picLocks noChangeAspect="1"/>
          </p:cNvPicPr>
          <p:nvPr/>
        </p:nvPicPr>
        <p:blipFill>
          <a:blip r:embed="rId3"/>
          <a:stretch>
            <a:fillRect/>
          </a:stretch>
        </p:blipFill>
        <p:spPr>
          <a:xfrm>
            <a:off x="78803" y="1779642"/>
            <a:ext cx="5295238" cy="2057143"/>
          </a:xfrm>
          <a:prstGeom prst="rect">
            <a:avLst/>
          </a:prstGeom>
        </p:spPr>
      </p:pic>
      <p:pic>
        <p:nvPicPr>
          <p:cNvPr id="10" name="Picture 9">
            <a:extLst>
              <a:ext uri="{FF2B5EF4-FFF2-40B4-BE49-F238E27FC236}">
                <a16:creationId xmlns:a16="http://schemas.microsoft.com/office/drawing/2014/main" id="{D43C3CD0-3750-4741-8FA7-1139767B2BC6}"/>
              </a:ext>
            </a:extLst>
          </p:cNvPr>
          <p:cNvPicPr>
            <a:picLocks noChangeAspect="1"/>
          </p:cNvPicPr>
          <p:nvPr/>
        </p:nvPicPr>
        <p:blipFill>
          <a:blip r:embed="rId4"/>
          <a:stretch>
            <a:fillRect/>
          </a:stretch>
        </p:blipFill>
        <p:spPr>
          <a:xfrm>
            <a:off x="6274390" y="3878327"/>
            <a:ext cx="1980952" cy="1923810"/>
          </a:xfrm>
          <a:prstGeom prst="rect">
            <a:avLst/>
          </a:prstGeom>
        </p:spPr>
      </p:pic>
      <p:pic>
        <p:nvPicPr>
          <p:cNvPr id="12" name="Picture 11">
            <a:extLst>
              <a:ext uri="{FF2B5EF4-FFF2-40B4-BE49-F238E27FC236}">
                <a16:creationId xmlns:a16="http://schemas.microsoft.com/office/drawing/2014/main" id="{604998D1-9BFB-4485-8878-5EBA8643A8CB}"/>
              </a:ext>
            </a:extLst>
          </p:cNvPr>
          <p:cNvPicPr>
            <a:picLocks noChangeAspect="1"/>
          </p:cNvPicPr>
          <p:nvPr/>
        </p:nvPicPr>
        <p:blipFill>
          <a:blip r:embed="rId5"/>
          <a:stretch>
            <a:fillRect/>
          </a:stretch>
        </p:blipFill>
        <p:spPr>
          <a:xfrm>
            <a:off x="712754" y="4896858"/>
            <a:ext cx="1342857" cy="695238"/>
          </a:xfrm>
          <a:prstGeom prst="rect">
            <a:avLst/>
          </a:prstGeom>
        </p:spPr>
      </p:pic>
    </p:spTree>
    <p:extLst>
      <p:ext uri="{BB962C8B-B14F-4D97-AF65-F5344CB8AC3E}">
        <p14:creationId xmlns:p14="http://schemas.microsoft.com/office/powerpoint/2010/main" val="351743537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DA1CA-5DD2-4149-9042-93CFD630CDFE}"/>
              </a:ext>
            </a:extLst>
          </p:cNvPr>
          <p:cNvSpPr>
            <a:spLocks noGrp="1"/>
          </p:cNvSpPr>
          <p:nvPr>
            <p:ph type="title"/>
          </p:nvPr>
        </p:nvSpPr>
        <p:spPr>
          <a:xfrm>
            <a:off x="228600" y="152400"/>
            <a:ext cx="4225954" cy="376106"/>
          </a:xfrm>
        </p:spPr>
        <p:txBody>
          <a:bodyPr/>
          <a:lstStyle/>
          <a:p>
            <a:r>
              <a:rPr lang="en-US" sz="2800" dirty="0"/>
              <a:t>SAMTEC </a:t>
            </a:r>
            <a:r>
              <a:rPr lang="en-US" sz="2800" dirty="0" err="1"/>
              <a:t>AMxD</a:t>
            </a:r>
            <a:r>
              <a:rPr lang="en-US" sz="2800" dirty="0"/>
              <a:t>  GGSS</a:t>
            </a:r>
          </a:p>
        </p:txBody>
      </p:sp>
      <p:sp>
        <p:nvSpPr>
          <p:cNvPr id="3" name="Content Placeholder 2">
            <a:extLst>
              <a:ext uri="{FF2B5EF4-FFF2-40B4-BE49-F238E27FC236}">
                <a16:creationId xmlns:a16="http://schemas.microsoft.com/office/drawing/2014/main" id="{E941EEAF-F84C-4F80-8453-52855992E639}"/>
              </a:ext>
            </a:extLst>
          </p:cNvPr>
          <p:cNvSpPr>
            <a:spLocks noGrp="1"/>
          </p:cNvSpPr>
          <p:nvPr>
            <p:ph idx="1"/>
          </p:nvPr>
        </p:nvSpPr>
        <p:spPr>
          <a:xfrm>
            <a:off x="177557" y="1066800"/>
            <a:ext cx="8521943" cy="666226"/>
          </a:xfrm>
        </p:spPr>
        <p:txBody>
          <a:bodyPr/>
          <a:lstStyle/>
          <a:p>
            <a:endParaRPr lang="en-US" dirty="0"/>
          </a:p>
        </p:txBody>
      </p:sp>
      <p:sp>
        <p:nvSpPr>
          <p:cNvPr id="4" name="Slide Number Placeholder 3">
            <a:extLst>
              <a:ext uri="{FF2B5EF4-FFF2-40B4-BE49-F238E27FC236}">
                <a16:creationId xmlns:a16="http://schemas.microsoft.com/office/drawing/2014/main" id="{4EE3A575-8207-476F-946D-7CF39DD4EE35}"/>
              </a:ext>
            </a:extLst>
          </p:cNvPr>
          <p:cNvSpPr>
            <a:spLocks noGrp="1"/>
          </p:cNvSpPr>
          <p:nvPr>
            <p:ph type="sldNum" sz="quarter" idx="10"/>
          </p:nvPr>
        </p:nvSpPr>
        <p:spPr/>
        <p:txBody>
          <a:bodyPr/>
          <a:lstStyle/>
          <a:p>
            <a:pPr>
              <a:defRPr/>
            </a:pPr>
            <a:fld id="{714D1B9A-C289-4C0D-97F1-45416F7772A7}" type="slidenum">
              <a:rPr lang="en-US" smtClean="0"/>
              <a:pPr>
                <a:defRPr/>
              </a:pPr>
              <a:t>39</a:t>
            </a:fld>
            <a:endParaRPr lang="en-US"/>
          </a:p>
        </p:txBody>
      </p:sp>
      <p:pic>
        <p:nvPicPr>
          <p:cNvPr id="10" name="Picture 9">
            <a:extLst>
              <a:ext uri="{FF2B5EF4-FFF2-40B4-BE49-F238E27FC236}">
                <a16:creationId xmlns:a16="http://schemas.microsoft.com/office/drawing/2014/main" id="{71FCE653-9CB0-46F7-B4B2-273278C7B485}"/>
              </a:ext>
            </a:extLst>
          </p:cNvPr>
          <p:cNvPicPr>
            <a:picLocks noChangeAspect="1"/>
          </p:cNvPicPr>
          <p:nvPr/>
        </p:nvPicPr>
        <p:blipFill>
          <a:blip r:embed="rId2"/>
          <a:stretch>
            <a:fillRect/>
          </a:stretch>
        </p:blipFill>
        <p:spPr>
          <a:xfrm>
            <a:off x="0" y="714046"/>
            <a:ext cx="3828571" cy="5228571"/>
          </a:xfrm>
          <a:prstGeom prst="rect">
            <a:avLst/>
          </a:prstGeom>
        </p:spPr>
      </p:pic>
      <p:pic>
        <p:nvPicPr>
          <p:cNvPr id="12" name="Picture 11">
            <a:extLst>
              <a:ext uri="{FF2B5EF4-FFF2-40B4-BE49-F238E27FC236}">
                <a16:creationId xmlns:a16="http://schemas.microsoft.com/office/drawing/2014/main" id="{5E848B1A-B373-4AE0-8470-B1ED0F98ACDA}"/>
              </a:ext>
            </a:extLst>
          </p:cNvPr>
          <p:cNvPicPr>
            <a:picLocks noChangeAspect="1"/>
          </p:cNvPicPr>
          <p:nvPr/>
        </p:nvPicPr>
        <p:blipFill>
          <a:blip r:embed="rId3"/>
          <a:stretch>
            <a:fillRect/>
          </a:stretch>
        </p:blipFill>
        <p:spPr>
          <a:xfrm>
            <a:off x="4219661" y="475980"/>
            <a:ext cx="4815281" cy="2886253"/>
          </a:xfrm>
          <a:prstGeom prst="rect">
            <a:avLst/>
          </a:prstGeom>
        </p:spPr>
      </p:pic>
      <p:pic>
        <p:nvPicPr>
          <p:cNvPr id="14" name="Picture 13">
            <a:extLst>
              <a:ext uri="{FF2B5EF4-FFF2-40B4-BE49-F238E27FC236}">
                <a16:creationId xmlns:a16="http://schemas.microsoft.com/office/drawing/2014/main" id="{A4A011CD-D2A5-44B9-B373-FB96DB28B920}"/>
              </a:ext>
            </a:extLst>
          </p:cNvPr>
          <p:cNvPicPr>
            <a:picLocks noChangeAspect="1"/>
          </p:cNvPicPr>
          <p:nvPr/>
        </p:nvPicPr>
        <p:blipFill>
          <a:blip r:embed="rId4"/>
          <a:stretch>
            <a:fillRect/>
          </a:stretch>
        </p:blipFill>
        <p:spPr>
          <a:xfrm>
            <a:off x="4219661" y="3238982"/>
            <a:ext cx="4733811" cy="2852859"/>
          </a:xfrm>
          <a:prstGeom prst="rect">
            <a:avLst/>
          </a:prstGeom>
        </p:spPr>
      </p:pic>
    </p:spTree>
    <p:extLst>
      <p:ext uri="{BB962C8B-B14F-4D97-AF65-F5344CB8AC3E}">
        <p14:creationId xmlns:p14="http://schemas.microsoft.com/office/powerpoint/2010/main" val="129315032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Transmission Line Behavior </a:t>
            </a:r>
            <a:br>
              <a:rPr lang="en-US" dirty="0"/>
            </a:br>
            <a:r>
              <a:rPr lang="en-US" dirty="0"/>
              <a:t>Signal Current &amp; Return Current</a:t>
            </a:r>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5" name="AutoShape 4"/>
          <p:cNvSpPr>
            <a:spLocks noChangeArrowheads="1"/>
          </p:cNvSpPr>
          <p:nvPr/>
        </p:nvSpPr>
        <p:spPr bwMode="auto">
          <a:xfrm rot="5400000">
            <a:off x="813423" y="2326481"/>
            <a:ext cx="762000" cy="609600"/>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itchFamily="18" charset="0"/>
              <a:ea typeface="+mn-ea"/>
              <a:cs typeface="+mn-cs"/>
            </a:endParaRPr>
          </a:p>
        </p:txBody>
      </p:sp>
      <p:sp>
        <p:nvSpPr>
          <p:cNvPr id="6" name="AutoShape 5"/>
          <p:cNvSpPr>
            <a:spLocks noChangeArrowheads="1"/>
          </p:cNvSpPr>
          <p:nvPr/>
        </p:nvSpPr>
        <p:spPr bwMode="auto">
          <a:xfrm rot="5400000">
            <a:off x="6223623" y="2326481"/>
            <a:ext cx="762000" cy="609600"/>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7" name="Line 6"/>
          <p:cNvSpPr>
            <a:spLocks noChangeShapeType="1"/>
          </p:cNvSpPr>
          <p:nvPr/>
        </p:nvSpPr>
        <p:spPr bwMode="auto">
          <a:xfrm>
            <a:off x="1499223" y="2631281"/>
            <a:ext cx="480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8" name="Line 7"/>
          <p:cNvSpPr>
            <a:spLocks noChangeShapeType="1"/>
          </p:cNvSpPr>
          <p:nvPr/>
        </p:nvSpPr>
        <p:spPr bwMode="auto">
          <a:xfrm>
            <a:off x="508623" y="3393280"/>
            <a:ext cx="6408113" cy="2666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9" name="Freeform 8"/>
          <p:cNvSpPr>
            <a:spLocks/>
          </p:cNvSpPr>
          <p:nvPr/>
        </p:nvSpPr>
        <p:spPr bwMode="auto">
          <a:xfrm>
            <a:off x="1589710" y="2216943"/>
            <a:ext cx="1146175" cy="392113"/>
          </a:xfrm>
          <a:custGeom>
            <a:avLst/>
            <a:gdLst>
              <a:gd name="T0" fmla="*/ 0 w 722"/>
              <a:gd name="T1" fmla="*/ 220 h 247"/>
              <a:gd name="T2" fmla="*/ 210 w 722"/>
              <a:gd name="T3" fmla="*/ 202 h 247"/>
              <a:gd name="T4" fmla="*/ 238 w 722"/>
              <a:gd name="T5" fmla="*/ 165 h 247"/>
              <a:gd name="T6" fmla="*/ 293 w 722"/>
              <a:gd name="T7" fmla="*/ 128 h 247"/>
              <a:gd name="T8" fmla="*/ 357 w 722"/>
              <a:gd name="T9" fmla="*/ 46 h 247"/>
              <a:gd name="T10" fmla="*/ 366 w 722"/>
              <a:gd name="T11" fmla="*/ 19 h 247"/>
              <a:gd name="T12" fmla="*/ 421 w 722"/>
              <a:gd name="T13" fmla="*/ 0 h 247"/>
              <a:gd name="T14" fmla="*/ 494 w 722"/>
              <a:gd name="T15" fmla="*/ 10 h 247"/>
              <a:gd name="T16" fmla="*/ 722 w 722"/>
              <a:gd name="T17"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247">
                <a:moveTo>
                  <a:pt x="0" y="220"/>
                </a:moveTo>
                <a:cubicBezTo>
                  <a:pt x="70" y="217"/>
                  <a:pt x="156" y="247"/>
                  <a:pt x="210" y="202"/>
                </a:cubicBezTo>
                <a:cubicBezTo>
                  <a:pt x="222" y="192"/>
                  <a:pt x="226" y="175"/>
                  <a:pt x="238" y="165"/>
                </a:cubicBezTo>
                <a:cubicBezTo>
                  <a:pt x="254" y="150"/>
                  <a:pt x="293" y="128"/>
                  <a:pt x="293" y="128"/>
                </a:cubicBezTo>
                <a:cubicBezTo>
                  <a:pt x="313" y="98"/>
                  <a:pt x="337" y="75"/>
                  <a:pt x="357" y="46"/>
                </a:cubicBezTo>
                <a:cubicBezTo>
                  <a:pt x="360" y="37"/>
                  <a:pt x="358" y="25"/>
                  <a:pt x="366" y="19"/>
                </a:cubicBezTo>
                <a:cubicBezTo>
                  <a:pt x="382" y="8"/>
                  <a:pt x="421" y="0"/>
                  <a:pt x="421" y="0"/>
                </a:cubicBezTo>
                <a:cubicBezTo>
                  <a:pt x="445" y="3"/>
                  <a:pt x="469" y="10"/>
                  <a:pt x="494" y="10"/>
                </a:cubicBezTo>
                <a:cubicBezTo>
                  <a:pt x="570" y="10"/>
                  <a:pt x="722" y="0"/>
                  <a:pt x="722" y="0"/>
                </a:cubicBezTo>
              </a:path>
            </a:pathLst>
          </a:cu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0" name="Line 9"/>
          <p:cNvSpPr>
            <a:spLocks noChangeShapeType="1"/>
          </p:cNvSpPr>
          <p:nvPr/>
        </p:nvSpPr>
        <p:spPr bwMode="auto">
          <a:xfrm>
            <a:off x="3023223" y="2497931"/>
            <a:ext cx="1371600" cy="0"/>
          </a:xfrm>
          <a:prstGeom prst="line">
            <a:avLst/>
          </a:prstGeom>
          <a:noFill/>
          <a:ln w="2857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1" name="Text Box 10"/>
          <p:cNvSpPr txBox="1">
            <a:spLocks noChangeArrowheads="1"/>
          </p:cNvSpPr>
          <p:nvPr/>
        </p:nvSpPr>
        <p:spPr bwMode="auto">
          <a:xfrm>
            <a:off x="1118223" y="2707481"/>
            <a:ext cx="88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Source</a:t>
            </a:r>
          </a:p>
        </p:txBody>
      </p:sp>
      <p:sp>
        <p:nvSpPr>
          <p:cNvPr id="12" name="Text Box 11"/>
          <p:cNvSpPr txBox="1">
            <a:spLocks noChangeArrowheads="1"/>
          </p:cNvSpPr>
          <p:nvPr/>
        </p:nvSpPr>
        <p:spPr bwMode="auto">
          <a:xfrm>
            <a:off x="5593386" y="2676637"/>
            <a:ext cx="7064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outerShdw blurRad="38100" dist="38100" dir="2700000" algn="tl">
                    <a:srgbClr val="C0C0C0"/>
                  </a:outerShdw>
                </a:effectLst>
                <a:uLnTx/>
                <a:uFillTx/>
                <a:latin typeface="Times New Roman" pitchFamily="18" charset="0"/>
                <a:ea typeface="+mn-ea"/>
                <a:cs typeface="+mn-cs"/>
              </a:rPr>
              <a:t>Load</a:t>
            </a:r>
          </a:p>
        </p:txBody>
      </p:sp>
      <p:sp>
        <p:nvSpPr>
          <p:cNvPr id="13" name="Line 12"/>
          <p:cNvSpPr>
            <a:spLocks noChangeShapeType="1"/>
          </p:cNvSpPr>
          <p:nvPr/>
        </p:nvSpPr>
        <p:spPr bwMode="auto">
          <a:xfrm flipH="1">
            <a:off x="2958135" y="3269456"/>
            <a:ext cx="1616075"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4" name="Text Box 13"/>
          <p:cNvSpPr txBox="1">
            <a:spLocks noChangeArrowheads="1"/>
          </p:cNvSpPr>
          <p:nvPr/>
        </p:nvSpPr>
        <p:spPr bwMode="auto">
          <a:xfrm>
            <a:off x="3056560" y="3034506"/>
            <a:ext cx="11049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Return Current</a:t>
            </a:r>
          </a:p>
        </p:txBody>
      </p:sp>
      <p:sp>
        <p:nvSpPr>
          <p:cNvPr id="15" name="Text Box 14"/>
          <p:cNvSpPr txBox="1">
            <a:spLocks noChangeArrowheads="1"/>
          </p:cNvSpPr>
          <p:nvPr/>
        </p:nvSpPr>
        <p:spPr bwMode="auto">
          <a:xfrm>
            <a:off x="3067673" y="2153443"/>
            <a:ext cx="10795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Signal Current</a:t>
            </a:r>
          </a:p>
        </p:txBody>
      </p:sp>
      <p:sp>
        <p:nvSpPr>
          <p:cNvPr id="16" name="Text Box 15"/>
          <p:cNvSpPr txBox="1">
            <a:spLocks noChangeArrowheads="1"/>
          </p:cNvSpPr>
          <p:nvPr/>
        </p:nvSpPr>
        <p:spPr bwMode="auto">
          <a:xfrm>
            <a:off x="908673" y="3469481"/>
            <a:ext cx="35702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outerShdw blurRad="38100" dist="38100" dir="2700000" algn="tl">
                    <a:srgbClr val="C0C0C0"/>
                  </a:outerShdw>
                </a:effectLst>
                <a:uLnTx/>
                <a:uFillTx/>
                <a:latin typeface="Times New Roman" pitchFamily="18" charset="0"/>
                <a:ea typeface="+mn-ea"/>
                <a:cs typeface="+mn-cs"/>
              </a:rPr>
              <a:t>Plane is connected to Power or Ground of the DRIVER</a:t>
            </a:r>
          </a:p>
        </p:txBody>
      </p:sp>
      <p:grpSp>
        <p:nvGrpSpPr>
          <p:cNvPr id="17" name="Group 44"/>
          <p:cNvGrpSpPr>
            <a:grpSpLocks/>
          </p:cNvGrpSpPr>
          <p:nvPr/>
        </p:nvGrpSpPr>
        <p:grpSpPr bwMode="auto">
          <a:xfrm>
            <a:off x="508623" y="4001862"/>
            <a:ext cx="7421562" cy="1676400"/>
            <a:chOff x="307" y="2669"/>
            <a:chExt cx="4675" cy="1056"/>
          </a:xfrm>
        </p:grpSpPr>
        <p:sp>
          <p:nvSpPr>
            <p:cNvPr id="18" name="Rectangle 16"/>
            <p:cNvSpPr>
              <a:spLocks noChangeArrowheads="1"/>
            </p:cNvSpPr>
            <p:nvPr/>
          </p:nvSpPr>
          <p:spPr bwMode="auto">
            <a:xfrm>
              <a:off x="307" y="2669"/>
              <a:ext cx="4675" cy="1056"/>
            </a:xfrm>
            <a:prstGeom prst="rect">
              <a:avLst/>
            </a:prstGeom>
            <a:solidFill>
              <a:srgbClr val="CCFFCC"/>
            </a:solidFill>
            <a:ln w="317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9" name="AutoShape 21"/>
            <p:cNvSpPr>
              <a:spLocks noChangeArrowheads="1"/>
            </p:cNvSpPr>
            <p:nvPr/>
          </p:nvSpPr>
          <p:spPr bwMode="auto">
            <a:xfrm rot="5400000">
              <a:off x="369" y="2774"/>
              <a:ext cx="480" cy="384"/>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itchFamily="18" charset="0"/>
                <a:ea typeface="+mn-ea"/>
                <a:cs typeface="+mn-cs"/>
              </a:endParaRPr>
            </a:p>
          </p:txBody>
        </p:sp>
        <p:sp>
          <p:nvSpPr>
            <p:cNvPr id="20" name="AutoShape 22"/>
            <p:cNvSpPr>
              <a:spLocks noChangeArrowheads="1"/>
            </p:cNvSpPr>
            <p:nvPr/>
          </p:nvSpPr>
          <p:spPr bwMode="auto">
            <a:xfrm rot="5400000">
              <a:off x="4004" y="3216"/>
              <a:ext cx="480" cy="384"/>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outerShdw blurRad="38100" dist="38100" dir="2700000" algn="tl">
                    <a:srgbClr val="FFFFFF"/>
                  </a:outerShdw>
                </a:effectLst>
                <a:uLnTx/>
                <a:uFillTx/>
                <a:latin typeface="Times New Roman" pitchFamily="18" charset="0"/>
                <a:ea typeface="+mn-ea"/>
                <a:cs typeface="+mn-cs"/>
              </a:endParaRPr>
            </a:p>
          </p:txBody>
        </p:sp>
        <p:grpSp>
          <p:nvGrpSpPr>
            <p:cNvPr id="21" name="Group 33"/>
            <p:cNvGrpSpPr>
              <a:grpSpLocks/>
            </p:cNvGrpSpPr>
            <p:nvPr/>
          </p:nvGrpSpPr>
          <p:grpSpPr bwMode="auto">
            <a:xfrm>
              <a:off x="787" y="2787"/>
              <a:ext cx="2812" cy="721"/>
              <a:chOff x="787" y="2787"/>
              <a:chExt cx="2812" cy="721"/>
            </a:xfrm>
          </p:grpSpPr>
          <p:sp>
            <p:nvSpPr>
              <p:cNvPr id="32" name="Line 23"/>
              <p:cNvSpPr>
                <a:spLocks noChangeShapeType="1"/>
              </p:cNvSpPr>
              <p:nvPr/>
            </p:nvSpPr>
            <p:spPr bwMode="auto">
              <a:xfrm flipV="1">
                <a:off x="787" y="2946"/>
                <a:ext cx="499" cy="2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3" name="Line 24"/>
              <p:cNvSpPr>
                <a:spLocks noChangeShapeType="1"/>
              </p:cNvSpPr>
              <p:nvPr/>
            </p:nvSpPr>
            <p:spPr bwMode="auto">
              <a:xfrm>
                <a:off x="1287" y="3493"/>
                <a:ext cx="60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4" name="Line 25"/>
              <p:cNvSpPr>
                <a:spLocks noChangeShapeType="1"/>
              </p:cNvSpPr>
              <p:nvPr/>
            </p:nvSpPr>
            <p:spPr bwMode="auto">
              <a:xfrm>
                <a:off x="1901" y="2793"/>
                <a:ext cx="108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5" name="Line 26"/>
              <p:cNvSpPr>
                <a:spLocks noChangeShapeType="1"/>
              </p:cNvSpPr>
              <p:nvPr/>
            </p:nvSpPr>
            <p:spPr bwMode="auto">
              <a:xfrm rot="16200000" flipH="1">
                <a:off x="1000" y="3234"/>
                <a:ext cx="547"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6" name="Line 27"/>
              <p:cNvSpPr>
                <a:spLocks noChangeShapeType="1"/>
              </p:cNvSpPr>
              <p:nvPr/>
            </p:nvSpPr>
            <p:spPr bwMode="auto">
              <a:xfrm rot="5400000">
                <a:off x="2659" y="3098"/>
                <a:ext cx="60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7" name="Line 28"/>
              <p:cNvSpPr>
                <a:spLocks noChangeShapeType="1"/>
              </p:cNvSpPr>
              <p:nvPr/>
            </p:nvSpPr>
            <p:spPr bwMode="auto">
              <a:xfrm rot="5400000">
                <a:off x="1543" y="3133"/>
                <a:ext cx="69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8" name="Line 30"/>
              <p:cNvSpPr>
                <a:spLocks noChangeShapeType="1"/>
              </p:cNvSpPr>
              <p:nvPr/>
            </p:nvSpPr>
            <p:spPr bwMode="auto">
              <a:xfrm flipV="1">
                <a:off x="2956" y="2938"/>
                <a:ext cx="442" cy="470"/>
              </a:xfrm>
              <a:prstGeom prst="line">
                <a:avLst/>
              </a:prstGeom>
              <a:noFill/>
              <a:ln w="412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9" name="Line 31"/>
              <p:cNvSpPr>
                <a:spLocks noChangeShapeType="1"/>
              </p:cNvSpPr>
              <p:nvPr/>
            </p:nvSpPr>
            <p:spPr bwMode="auto">
              <a:xfrm>
                <a:off x="3398" y="2938"/>
                <a:ext cx="201" cy="509"/>
              </a:xfrm>
              <a:prstGeom prst="line">
                <a:avLst/>
              </a:prstGeom>
              <a:noFill/>
              <a:ln w="412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grpSp>
        <p:sp>
          <p:nvSpPr>
            <p:cNvPr id="22" name="Line 32"/>
            <p:cNvSpPr>
              <a:spLocks noChangeShapeType="1"/>
            </p:cNvSpPr>
            <p:nvPr/>
          </p:nvSpPr>
          <p:spPr bwMode="auto">
            <a:xfrm>
              <a:off x="3600" y="3437"/>
              <a:ext cx="452" cy="10"/>
            </a:xfrm>
            <a:prstGeom prst="line">
              <a:avLst/>
            </a:prstGeom>
            <a:noFill/>
            <a:ln w="412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3" name="Line 35"/>
            <p:cNvSpPr>
              <a:spLocks noChangeShapeType="1"/>
            </p:cNvSpPr>
            <p:nvPr/>
          </p:nvSpPr>
          <p:spPr bwMode="auto">
            <a:xfrm flipV="1">
              <a:off x="778" y="3033"/>
              <a:ext cx="431" cy="2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4" name="Line 36"/>
            <p:cNvSpPr>
              <a:spLocks noChangeShapeType="1"/>
            </p:cNvSpPr>
            <p:nvPr/>
          </p:nvSpPr>
          <p:spPr bwMode="auto">
            <a:xfrm flipV="1">
              <a:off x="1206" y="3551"/>
              <a:ext cx="763" cy="1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5" name="Line 37"/>
            <p:cNvSpPr>
              <a:spLocks noChangeShapeType="1"/>
            </p:cNvSpPr>
            <p:nvPr/>
          </p:nvSpPr>
          <p:spPr bwMode="auto">
            <a:xfrm flipV="1">
              <a:off x="1968" y="2860"/>
              <a:ext cx="931"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6" name="Line 38"/>
            <p:cNvSpPr>
              <a:spLocks noChangeShapeType="1"/>
            </p:cNvSpPr>
            <p:nvPr/>
          </p:nvSpPr>
          <p:spPr bwMode="auto">
            <a:xfrm rot="16200000" flipH="1">
              <a:off x="944" y="3300"/>
              <a:ext cx="527" cy="3"/>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7" name="Line 39"/>
            <p:cNvSpPr>
              <a:spLocks noChangeShapeType="1"/>
            </p:cNvSpPr>
            <p:nvPr/>
          </p:nvSpPr>
          <p:spPr bwMode="auto">
            <a:xfrm rot="16200000" flipH="1">
              <a:off x="2530" y="3229"/>
              <a:ext cx="711"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8" name="Line 40"/>
            <p:cNvSpPr>
              <a:spLocks noChangeShapeType="1"/>
            </p:cNvSpPr>
            <p:nvPr/>
          </p:nvSpPr>
          <p:spPr bwMode="auto">
            <a:xfrm rot="16200000" flipH="1" flipV="1">
              <a:off x="1613" y="3211"/>
              <a:ext cx="705" cy="3"/>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29" name="Line 41"/>
            <p:cNvSpPr>
              <a:spLocks noChangeShapeType="1"/>
            </p:cNvSpPr>
            <p:nvPr/>
          </p:nvSpPr>
          <p:spPr bwMode="auto">
            <a:xfrm flipV="1">
              <a:off x="2886" y="3091"/>
              <a:ext cx="464" cy="494"/>
            </a:xfrm>
            <a:prstGeom prst="line">
              <a:avLst/>
            </a:prstGeom>
            <a:noFill/>
            <a:ln w="412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0" name="Line 42"/>
            <p:cNvSpPr>
              <a:spLocks noChangeShapeType="1"/>
            </p:cNvSpPr>
            <p:nvPr/>
          </p:nvSpPr>
          <p:spPr bwMode="auto">
            <a:xfrm>
              <a:off x="3341" y="3082"/>
              <a:ext cx="172" cy="413"/>
            </a:xfrm>
            <a:prstGeom prst="line">
              <a:avLst/>
            </a:prstGeom>
            <a:noFill/>
            <a:ln w="412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31" name="Line 43"/>
            <p:cNvSpPr>
              <a:spLocks noChangeShapeType="1"/>
            </p:cNvSpPr>
            <p:nvPr/>
          </p:nvSpPr>
          <p:spPr bwMode="auto">
            <a:xfrm flipV="1">
              <a:off x="3516" y="3508"/>
              <a:ext cx="536" cy="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grpSp>
      <p:sp>
        <p:nvSpPr>
          <p:cNvPr id="40" name="Rectangle 39"/>
          <p:cNvSpPr/>
          <p:nvPr/>
        </p:nvSpPr>
        <p:spPr bwMode="auto">
          <a:xfrm>
            <a:off x="7481469" y="2497931"/>
            <a:ext cx="503236" cy="13335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41" name="Freeform 40"/>
          <p:cNvSpPr/>
          <p:nvPr/>
        </p:nvSpPr>
        <p:spPr bwMode="auto">
          <a:xfrm>
            <a:off x="6967253" y="3063621"/>
            <a:ext cx="1531668" cy="297705"/>
          </a:xfrm>
          <a:custGeom>
            <a:avLst/>
            <a:gdLst>
              <a:gd name="connsiteX0" fmla="*/ 0 w 1531668"/>
              <a:gd name="connsiteY0" fmla="*/ 269561 h 297705"/>
              <a:gd name="connsiteX1" fmla="*/ 391886 w 1531668"/>
              <a:gd name="connsiteY1" fmla="*/ 228740 h 297705"/>
              <a:gd name="connsiteX2" fmla="*/ 742950 w 1531668"/>
              <a:gd name="connsiteY2" fmla="*/ 140 h 297705"/>
              <a:gd name="connsiteX3" fmla="*/ 1045028 w 1531668"/>
              <a:gd name="connsiteY3" fmla="*/ 196083 h 297705"/>
              <a:gd name="connsiteX4" fmla="*/ 1477736 w 1531668"/>
              <a:gd name="connsiteY4" fmla="*/ 285890 h 297705"/>
              <a:gd name="connsiteX5" fmla="*/ 1510393 w 1531668"/>
              <a:gd name="connsiteY5" fmla="*/ 294054 h 29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1668" h="297705">
                <a:moveTo>
                  <a:pt x="0" y="269561"/>
                </a:moveTo>
                <a:cubicBezTo>
                  <a:pt x="134030" y="271602"/>
                  <a:pt x="268061" y="273643"/>
                  <a:pt x="391886" y="228740"/>
                </a:cubicBezTo>
                <a:cubicBezTo>
                  <a:pt x="515711" y="183837"/>
                  <a:pt x="634093" y="5583"/>
                  <a:pt x="742950" y="140"/>
                </a:cubicBezTo>
                <a:cubicBezTo>
                  <a:pt x="851807" y="-5303"/>
                  <a:pt x="922564" y="148458"/>
                  <a:pt x="1045028" y="196083"/>
                </a:cubicBezTo>
                <a:cubicBezTo>
                  <a:pt x="1167492" y="243708"/>
                  <a:pt x="1400175" y="269561"/>
                  <a:pt x="1477736" y="285890"/>
                </a:cubicBezTo>
                <a:cubicBezTo>
                  <a:pt x="1555297" y="302219"/>
                  <a:pt x="1532845" y="298136"/>
                  <a:pt x="1510393" y="294054"/>
                </a:cubicBezTo>
              </a:path>
            </a:pathLst>
          </a:custGeom>
          <a:no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42" name="Rectangle 41"/>
          <p:cNvSpPr/>
          <p:nvPr/>
        </p:nvSpPr>
        <p:spPr bwMode="auto">
          <a:xfrm>
            <a:off x="6967253" y="2153444"/>
            <a:ext cx="1624693" cy="1590674"/>
          </a:xfrm>
          <a:prstGeom prst="rect">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43" name="TextBox 42"/>
          <p:cNvSpPr txBox="1"/>
          <p:nvPr/>
        </p:nvSpPr>
        <p:spPr>
          <a:xfrm>
            <a:off x="7235194" y="3467119"/>
            <a:ext cx="947695"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solidFill>
                  <a:srgbClr val="000000"/>
                </a:solidFill>
                <a:effectLst/>
                <a:uLnTx/>
                <a:uFillTx/>
                <a:latin typeface="Times New Roman" pitchFamily="18" charset="0"/>
                <a:ea typeface="+mn-ea"/>
                <a:cs typeface="+mn-cs"/>
              </a:rPr>
              <a:t>End on view</a:t>
            </a:r>
          </a:p>
        </p:txBody>
      </p:sp>
      <p:sp>
        <p:nvSpPr>
          <p:cNvPr id="44" name="Rectangle 43"/>
          <p:cNvSpPr/>
          <p:nvPr/>
        </p:nvSpPr>
        <p:spPr bwMode="auto">
          <a:xfrm>
            <a:off x="487644" y="2153443"/>
            <a:ext cx="6421779" cy="1590675"/>
          </a:xfrm>
          <a:prstGeom prst="rect">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45" name="TextBox 44"/>
          <p:cNvSpPr txBox="1"/>
          <p:nvPr/>
        </p:nvSpPr>
        <p:spPr>
          <a:xfrm>
            <a:off x="4958839" y="3464056"/>
            <a:ext cx="787203"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solidFill>
                  <a:srgbClr val="000000"/>
                </a:solidFill>
                <a:effectLst/>
                <a:uLnTx/>
                <a:uFillTx/>
                <a:latin typeface="Times New Roman" pitchFamily="18" charset="0"/>
                <a:ea typeface="+mn-ea"/>
                <a:cs typeface="+mn-cs"/>
              </a:rPr>
              <a:t>Side View</a:t>
            </a:r>
          </a:p>
        </p:txBody>
      </p:sp>
      <p:sp>
        <p:nvSpPr>
          <p:cNvPr id="46" name="Line 7"/>
          <p:cNvSpPr>
            <a:spLocks noChangeShapeType="1"/>
          </p:cNvSpPr>
          <p:nvPr/>
        </p:nvSpPr>
        <p:spPr bwMode="auto">
          <a:xfrm>
            <a:off x="6967252" y="3421761"/>
            <a:ext cx="1624693" cy="2666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ea typeface="+mn-ea"/>
              <a:cs typeface="+mn-cs"/>
            </a:endParaRPr>
          </a:p>
        </p:txBody>
      </p:sp>
    </p:spTree>
    <p:extLst>
      <p:ext uri="{BB962C8B-B14F-4D97-AF65-F5344CB8AC3E}">
        <p14:creationId xmlns:p14="http://schemas.microsoft.com/office/powerpoint/2010/main" val="41494253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p:bldP spid="4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DA1CA-5DD2-4149-9042-93CFD630CDFE}"/>
              </a:ext>
            </a:extLst>
          </p:cNvPr>
          <p:cNvSpPr>
            <a:spLocks noGrp="1"/>
          </p:cNvSpPr>
          <p:nvPr>
            <p:ph type="title"/>
          </p:nvPr>
        </p:nvSpPr>
        <p:spPr>
          <a:xfrm>
            <a:off x="228600" y="152400"/>
            <a:ext cx="4167231" cy="376106"/>
          </a:xfrm>
        </p:spPr>
        <p:txBody>
          <a:bodyPr/>
          <a:lstStyle/>
          <a:p>
            <a:r>
              <a:rPr lang="en-US" sz="2800" dirty="0"/>
              <a:t>SAMTEC </a:t>
            </a:r>
            <a:r>
              <a:rPr lang="en-US" sz="2800" dirty="0" err="1"/>
              <a:t>AMxD</a:t>
            </a:r>
            <a:r>
              <a:rPr lang="en-US" sz="2800" dirty="0"/>
              <a:t>  GSSG</a:t>
            </a:r>
          </a:p>
        </p:txBody>
      </p:sp>
      <p:sp>
        <p:nvSpPr>
          <p:cNvPr id="4" name="Slide Number Placeholder 3">
            <a:extLst>
              <a:ext uri="{FF2B5EF4-FFF2-40B4-BE49-F238E27FC236}">
                <a16:creationId xmlns:a16="http://schemas.microsoft.com/office/drawing/2014/main" id="{4EE3A575-8207-476F-946D-7CF39DD4EE35}"/>
              </a:ext>
            </a:extLst>
          </p:cNvPr>
          <p:cNvSpPr>
            <a:spLocks noGrp="1"/>
          </p:cNvSpPr>
          <p:nvPr>
            <p:ph type="sldNum" sz="quarter" idx="10"/>
          </p:nvPr>
        </p:nvSpPr>
        <p:spPr/>
        <p:txBody>
          <a:bodyPr/>
          <a:lstStyle/>
          <a:p>
            <a:pPr>
              <a:defRPr/>
            </a:pPr>
            <a:fld id="{714D1B9A-C289-4C0D-97F1-45416F7772A7}" type="slidenum">
              <a:rPr lang="en-US" smtClean="0"/>
              <a:pPr>
                <a:defRPr/>
              </a:pPr>
              <a:t>40</a:t>
            </a:fld>
            <a:endParaRPr lang="en-US"/>
          </a:p>
        </p:txBody>
      </p:sp>
      <p:pic>
        <p:nvPicPr>
          <p:cNvPr id="6" name="Picture 5">
            <a:extLst>
              <a:ext uri="{FF2B5EF4-FFF2-40B4-BE49-F238E27FC236}">
                <a16:creationId xmlns:a16="http://schemas.microsoft.com/office/drawing/2014/main" id="{E7637AEF-DE58-4B75-BC4B-D95FF646C2C6}"/>
              </a:ext>
            </a:extLst>
          </p:cNvPr>
          <p:cNvPicPr>
            <a:picLocks noChangeAspect="1"/>
          </p:cNvPicPr>
          <p:nvPr/>
        </p:nvPicPr>
        <p:blipFill>
          <a:blip r:embed="rId2"/>
          <a:stretch>
            <a:fillRect/>
          </a:stretch>
        </p:blipFill>
        <p:spPr>
          <a:xfrm>
            <a:off x="4631540" y="3247898"/>
            <a:ext cx="4366535" cy="2806714"/>
          </a:xfrm>
          <a:prstGeom prst="rect">
            <a:avLst/>
          </a:prstGeom>
        </p:spPr>
      </p:pic>
      <p:pic>
        <p:nvPicPr>
          <p:cNvPr id="8" name="Picture 7">
            <a:extLst>
              <a:ext uri="{FF2B5EF4-FFF2-40B4-BE49-F238E27FC236}">
                <a16:creationId xmlns:a16="http://schemas.microsoft.com/office/drawing/2014/main" id="{CB7AE23A-7FAD-45FD-B112-E19E58C0CB33}"/>
              </a:ext>
            </a:extLst>
          </p:cNvPr>
          <p:cNvPicPr>
            <a:picLocks noChangeAspect="1"/>
          </p:cNvPicPr>
          <p:nvPr/>
        </p:nvPicPr>
        <p:blipFill>
          <a:blip r:embed="rId3"/>
          <a:stretch>
            <a:fillRect/>
          </a:stretch>
        </p:blipFill>
        <p:spPr>
          <a:xfrm>
            <a:off x="4631540" y="415184"/>
            <a:ext cx="4390605" cy="2806714"/>
          </a:xfrm>
          <a:prstGeom prst="rect">
            <a:avLst/>
          </a:prstGeom>
        </p:spPr>
      </p:pic>
      <p:pic>
        <p:nvPicPr>
          <p:cNvPr id="11" name="Picture 10">
            <a:extLst>
              <a:ext uri="{FF2B5EF4-FFF2-40B4-BE49-F238E27FC236}">
                <a16:creationId xmlns:a16="http://schemas.microsoft.com/office/drawing/2014/main" id="{DC6092EA-DBDE-4A62-A975-6333C2C18595}"/>
              </a:ext>
            </a:extLst>
          </p:cNvPr>
          <p:cNvPicPr>
            <a:picLocks noChangeAspect="1"/>
          </p:cNvPicPr>
          <p:nvPr/>
        </p:nvPicPr>
        <p:blipFill>
          <a:blip r:embed="rId4"/>
          <a:stretch>
            <a:fillRect/>
          </a:stretch>
        </p:blipFill>
        <p:spPr>
          <a:xfrm>
            <a:off x="121855" y="987945"/>
            <a:ext cx="3780952" cy="5066667"/>
          </a:xfrm>
          <a:prstGeom prst="rect">
            <a:avLst/>
          </a:prstGeom>
        </p:spPr>
      </p:pic>
    </p:spTree>
    <p:extLst>
      <p:ext uri="{BB962C8B-B14F-4D97-AF65-F5344CB8AC3E}">
        <p14:creationId xmlns:p14="http://schemas.microsoft.com/office/powerpoint/2010/main" val="240599413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DA1CA-5DD2-4149-9042-93CFD630CDFE}"/>
              </a:ext>
            </a:extLst>
          </p:cNvPr>
          <p:cNvSpPr>
            <a:spLocks noGrp="1"/>
          </p:cNvSpPr>
          <p:nvPr>
            <p:ph type="title"/>
          </p:nvPr>
        </p:nvSpPr>
        <p:spPr/>
        <p:txBody>
          <a:bodyPr/>
          <a:lstStyle/>
          <a:p>
            <a:r>
              <a:rPr lang="en-US" dirty="0" err="1"/>
              <a:t>Samtec</a:t>
            </a:r>
            <a:r>
              <a:rPr lang="en-US" dirty="0"/>
              <a:t> GSSD</a:t>
            </a:r>
          </a:p>
        </p:txBody>
      </p:sp>
      <p:sp>
        <p:nvSpPr>
          <p:cNvPr id="3" name="Content Placeholder 2">
            <a:extLst>
              <a:ext uri="{FF2B5EF4-FFF2-40B4-BE49-F238E27FC236}">
                <a16:creationId xmlns:a16="http://schemas.microsoft.com/office/drawing/2014/main" id="{E941EEAF-F84C-4F80-8453-52855992E639}"/>
              </a:ext>
            </a:extLst>
          </p:cNvPr>
          <p:cNvSpPr>
            <a:spLocks noGrp="1"/>
          </p:cNvSpPr>
          <p:nvPr>
            <p:ph idx="1"/>
          </p:nvPr>
        </p:nvSpPr>
        <p:spPr>
          <a:xfrm>
            <a:off x="177557" y="1066800"/>
            <a:ext cx="8521943" cy="666226"/>
          </a:xfrm>
        </p:spPr>
        <p:txBody>
          <a:bodyPr/>
          <a:lstStyle/>
          <a:p>
            <a:r>
              <a:rPr lang="en-US" dirty="0"/>
              <a:t>RL 8db </a:t>
            </a:r>
            <a:r>
              <a:rPr lang="en-US" dirty="0">
                <a:sym typeface="Wingdings" panose="05000000000000000000" pitchFamily="2" charset="2"/>
              </a:rPr>
              <a:t> 35GHz                    IL 3.2db  35GHz</a:t>
            </a:r>
            <a:endParaRPr lang="en-US" dirty="0"/>
          </a:p>
        </p:txBody>
      </p:sp>
      <p:sp>
        <p:nvSpPr>
          <p:cNvPr id="4" name="Slide Number Placeholder 3">
            <a:extLst>
              <a:ext uri="{FF2B5EF4-FFF2-40B4-BE49-F238E27FC236}">
                <a16:creationId xmlns:a16="http://schemas.microsoft.com/office/drawing/2014/main" id="{4EE3A575-8207-476F-946D-7CF39DD4EE35}"/>
              </a:ext>
            </a:extLst>
          </p:cNvPr>
          <p:cNvSpPr>
            <a:spLocks noGrp="1"/>
          </p:cNvSpPr>
          <p:nvPr>
            <p:ph type="sldNum" sz="quarter" idx="10"/>
          </p:nvPr>
        </p:nvSpPr>
        <p:spPr/>
        <p:txBody>
          <a:bodyPr/>
          <a:lstStyle/>
          <a:p>
            <a:pPr>
              <a:defRPr/>
            </a:pPr>
            <a:fld id="{714D1B9A-C289-4C0D-97F1-45416F7772A7}" type="slidenum">
              <a:rPr lang="en-US" smtClean="0"/>
              <a:pPr>
                <a:defRPr/>
              </a:pPr>
              <a:t>41</a:t>
            </a:fld>
            <a:endParaRPr lang="en-US"/>
          </a:p>
        </p:txBody>
      </p:sp>
      <p:pic>
        <p:nvPicPr>
          <p:cNvPr id="6" name="Picture 5">
            <a:extLst>
              <a:ext uri="{FF2B5EF4-FFF2-40B4-BE49-F238E27FC236}">
                <a16:creationId xmlns:a16="http://schemas.microsoft.com/office/drawing/2014/main" id="{1668DF86-7861-40E0-8977-59EBA65920CD}"/>
              </a:ext>
            </a:extLst>
          </p:cNvPr>
          <p:cNvPicPr>
            <a:picLocks noChangeAspect="1"/>
          </p:cNvPicPr>
          <p:nvPr/>
        </p:nvPicPr>
        <p:blipFill>
          <a:blip r:embed="rId2"/>
          <a:stretch>
            <a:fillRect/>
          </a:stretch>
        </p:blipFill>
        <p:spPr>
          <a:xfrm>
            <a:off x="4610100" y="2102781"/>
            <a:ext cx="4399436" cy="3953230"/>
          </a:xfrm>
          <a:prstGeom prst="rect">
            <a:avLst/>
          </a:prstGeom>
        </p:spPr>
      </p:pic>
      <p:pic>
        <p:nvPicPr>
          <p:cNvPr id="8" name="Picture 7">
            <a:extLst>
              <a:ext uri="{FF2B5EF4-FFF2-40B4-BE49-F238E27FC236}">
                <a16:creationId xmlns:a16="http://schemas.microsoft.com/office/drawing/2014/main" id="{7138037C-0860-4CDF-A7AB-640DCB0351BC}"/>
              </a:ext>
            </a:extLst>
          </p:cNvPr>
          <p:cNvPicPr>
            <a:picLocks noChangeAspect="1"/>
          </p:cNvPicPr>
          <p:nvPr/>
        </p:nvPicPr>
        <p:blipFill>
          <a:blip r:embed="rId3"/>
          <a:stretch>
            <a:fillRect/>
          </a:stretch>
        </p:blipFill>
        <p:spPr>
          <a:xfrm>
            <a:off x="177557" y="2114666"/>
            <a:ext cx="4221880" cy="3929461"/>
          </a:xfrm>
          <a:prstGeom prst="rect">
            <a:avLst/>
          </a:prstGeom>
        </p:spPr>
      </p:pic>
    </p:spTree>
    <p:extLst>
      <p:ext uri="{BB962C8B-B14F-4D97-AF65-F5344CB8AC3E}">
        <p14:creationId xmlns:p14="http://schemas.microsoft.com/office/powerpoint/2010/main" val="358452788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55D2D0-C816-4E19-865F-3DC6A2C9E4F5}"/>
              </a:ext>
            </a:extLst>
          </p:cNvPr>
          <p:cNvSpPr>
            <a:spLocks noGrp="1"/>
          </p:cNvSpPr>
          <p:nvPr>
            <p:ph type="sldNum" sz="quarter" idx="10"/>
          </p:nvPr>
        </p:nvSpPr>
        <p:spPr/>
        <p:txBody>
          <a:bodyPr/>
          <a:lstStyle/>
          <a:p>
            <a:pPr>
              <a:defRPr/>
            </a:pPr>
            <a:fld id="{09D3F025-0BF7-4CE2-AFB6-6601C4D997EE}" type="slidenum">
              <a:rPr lang="en-US" smtClean="0"/>
              <a:pPr>
                <a:defRPr/>
              </a:pPr>
              <a:t>42</a:t>
            </a:fld>
            <a:endParaRPr lang="en-US"/>
          </a:p>
        </p:txBody>
      </p:sp>
      <p:pic>
        <p:nvPicPr>
          <p:cNvPr id="4" name="Picture 3">
            <a:extLst>
              <a:ext uri="{FF2B5EF4-FFF2-40B4-BE49-F238E27FC236}">
                <a16:creationId xmlns:a16="http://schemas.microsoft.com/office/drawing/2014/main" id="{5541E5C9-FA0E-4DF7-8D47-E800174C3764}"/>
              </a:ext>
            </a:extLst>
          </p:cNvPr>
          <p:cNvPicPr>
            <a:picLocks noChangeAspect="1"/>
          </p:cNvPicPr>
          <p:nvPr/>
        </p:nvPicPr>
        <p:blipFill>
          <a:blip r:embed="rId2"/>
          <a:stretch>
            <a:fillRect/>
          </a:stretch>
        </p:blipFill>
        <p:spPr>
          <a:xfrm>
            <a:off x="762476" y="1295666"/>
            <a:ext cx="7619048" cy="4266667"/>
          </a:xfrm>
          <a:prstGeom prst="rect">
            <a:avLst/>
          </a:prstGeom>
        </p:spPr>
      </p:pic>
    </p:spTree>
    <p:extLst>
      <p:ext uri="{BB962C8B-B14F-4D97-AF65-F5344CB8AC3E}">
        <p14:creationId xmlns:p14="http://schemas.microsoft.com/office/powerpoint/2010/main" val="153808152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AB3961-2F2E-47E3-A15B-D68C0C01FF30}"/>
              </a:ext>
            </a:extLst>
          </p:cNvPr>
          <p:cNvSpPr>
            <a:spLocks noGrp="1"/>
          </p:cNvSpPr>
          <p:nvPr>
            <p:ph type="sldNum" sz="quarter" idx="10"/>
          </p:nvPr>
        </p:nvSpPr>
        <p:spPr/>
        <p:txBody>
          <a:bodyPr/>
          <a:lstStyle/>
          <a:p>
            <a:pPr>
              <a:defRPr/>
            </a:pPr>
            <a:fld id="{09D3F025-0BF7-4CE2-AFB6-6601C4D997EE}" type="slidenum">
              <a:rPr lang="en-US" smtClean="0"/>
              <a:pPr>
                <a:defRPr/>
              </a:pPr>
              <a:t>43</a:t>
            </a:fld>
            <a:endParaRPr lang="en-US"/>
          </a:p>
        </p:txBody>
      </p:sp>
      <p:pic>
        <p:nvPicPr>
          <p:cNvPr id="4" name="Picture 3">
            <a:extLst>
              <a:ext uri="{FF2B5EF4-FFF2-40B4-BE49-F238E27FC236}">
                <a16:creationId xmlns:a16="http://schemas.microsoft.com/office/drawing/2014/main" id="{80B645EF-4691-4CC1-BB6F-23BCB7026362}"/>
              </a:ext>
            </a:extLst>
          </p:cNvPr>
          <p:cNvPicPr>
            <a:picLocks noChangeAspect="1"/>
          </p:cNvPicPr>
          <p:nvPr/>
        </p:nvPicPr>
        <p:blipFill>
          <a:blip r:embed="rId2"/>
          <a:stretch>
            <a:fillRect/>
          </a:stretch>
        </p:blipFill>
        <p:spPr>
          <a:xfrm>
            <a:off x="776762" y="1300428"/>
            <a:ext cx="7590476" cy="4257143"/>
          </a:xfrm>
          <a:prstGeom prst="rect">
            <a:avLst/>
          </a:prstGeom>
        </p:spPr>
      </p:pic>
    </p:spTree>
    <p:extLst>
      <p:ext uri="{BB962C8B-B14F-4D97-AF65-F5344CB8AC3E}">
        <p14:creationId xmlns:p14="http://schemas.microsoft.com/office/powerpoint/2010/main" val="186193597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8ED9C-0BF1-4BD0-7329-579C7863190E}"/>
              </a:ext>
            </a:extLst>
          </p:cNvPr>
          <p:cNvSpPr>
            <a:spLocks noGrp="1"/>
          </p:cNvSpPr>
          <p:nvPr>
            <p:ph type="title"/>
          </p:nvPr>
        </p:nvSpPr>
        <p:spPr/>
        <p:txBody>
          <a:bodyPr/>
          <a:lstStyle/>
          <a:p>
            <a:r>
              <a:rPr lang="en-US" dirty="0"/>
              <a:t>TFox Dog Patch Flats method</a:t>
            </a:r>
            <a:br>
              <a:rPr lang="en-US" dirty="0"/>
            </a:br>
            <a:r>
              <a:rPr lang="en-US" dirty="0"/>
              <a:t>if no connector manufacturer data available</a:t>
            </a:r>
          </a:p>
        </p:txBody>
      </p:sp>
      <p:sp>
        <p:nvSpPr>
          <p:cNvPr id="3" name="Content Placeholder 2">
            <a:extLst>
              <a:ext uri="{FF2B5EF4-FFF2-40B4-BE49-F238E27FC236}">
                <a16:creationId xmlns:a16="http://schemas.microsoft.com/office/drawing/2014/main" id="{1B29E9CB-9D10-794D-B027-2E91CE9A32A9}"/>
              </a:ext>
            </a:extLst>
          </p:cNvPr>
          <p:cNvSpPr>
            <a:spLocks noGrp="1"/>
          </p:cNvSpPr>
          <p:nvPr>
            <p:ph idx="1"/>
          </p:nvPr>
        </p:nvSpPr>
        <p:spPr/>
        <p:txBody>
          <a:bodyPr/>
          <a:lstStyle/>
          <a:p>
            <a:r>
              <a:rPr lang="en-US" dirty="0"/>
              <a:t>Make the connector look line a via with a funny board stack-up</a:t>
            </a:r>
          </a:p>
        </p:txBody>
      </p:sp>
      <p:sp>
        <p:nvSpPr>
          <p:cNvPr id="4" name="Slide Number Placeholder 3">
            <a:extLst>
              <a:ext uri="{FF2B5EF4-FFF2-40B4-BE49-F238E27FC236}">
                <a16:creationId xmlns:a16="http://schemas.microsoft.com/office/drawing/2014/main" id="{93C21ABA-6DC5-D165-20BB-48D01A779750}"/>
              </a:ext>
            </a:extLst>
          </p:cNvPr>
          <p:cNvSpPr>
            <a:spLocks noGrp="1"/>
          </p:cNvSpPr>
          <p:nvPr>
            <p:ph type="sldNum" sz="quarter" idx="10"/>
          </p:nvPr>
        </p:nvSpPr>
        <p:spPr/>
        <p:txBody>
          <a:bodyPr/>
          <a:lstStyle/>
          <a:p>
            <a:pPr>
              <a:defRPr/>
            </a:pPr>
            <a:fld id="{714D1B9A-C289-4C0D-97F1-45416F7772A7}" type="slidenum">
              <a:rPr lang="en-US" smtClean="0"/>
              <a:pPr>
                <a:defRPr/>
              </a:pPr>
              <a:t>44</a:t>
            </a:fld>
            <a:endParaRPr lang="en-US"/>
          </a:p>
        </p:txBody>
      </p:sp>
    </p:spTree>
    <p:extLst>
      <p:ext uri="{BB962C8B-B14F-4D97-AF65-F5344CB8AC3E}">
        <p14:creationId xmlns:p14="http://schemas.microsoft.com/office/powerpoint/2010/main" val="162183937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8C385-F7C8-4B90-800B-AD520B9D94DE}"/>
              </a:ext>
            </a:extLst>
          </p:cNvPr>
          <p:cNvSpPr>
            <a:spLocks noGrp="1"/>
          </p:cNvSpPr>
          <p:nvPr>
            <p:ph type="title"/>
          </p:nvPr>
        </p:nvSpPr>
        <p:spPr/>
        <p:txBody>
          <a:bodyPr/>
          <a:lstStyle/>
          <a:p>
            <a:endParaRPr lang="en-US" dirty="0"/>
          </a:p>
        </p:txBody>
      </p:sp>
      <p:pic>
        <p:nvPicPr>
          <p:cNvPr id="6" name="Content Placeholder 5">
            <a:extLst>
              <a:ext uri="{FF2B5EF4-FFF2-40B4-BE49-F238E27FC236}">
                <a16:creationId xmlns:a16="http://schemas.microsoft.com/office/drawing/2014/main" id="{F90E8AC6-C6AF-4078-956A-880634482411}"/>
              </a:ext>
            </a:extLst>
          </p:cNvPr>
          <p:cNvPicPr>
            <a:picLocks noGrp="1" noChangeAspect="1"/>
          </p:cNvPicPr>
          <p:nvPr>
            <p:ph idx="1"/>
          </p:nvPr>
        </p:nvPicPr>
        <p:blipFill>
          <a:blip r:embed="rId2"/>
          <a:stretch>
            <a:fillRect/>
          </a:stretch>
        </p:blipFill>
        <p:spPr>
          <a:xfrm>
            <a:off x="1676400" y="430305"/>
            <a:ext cx="6563624" cy="5390289"/>
          </a:xfrm>
        </p:spPr>
      </p:pic>
      <p:sp>
        <p:nvSpPr>
          <p:cNvPr id="4" name="Slide Number Placeholder 3">
            <a:extLst>
              <a:ext uri="{FF2B5EF4-FFF2-40B4-BE49-F238E27FC236}">
                <a16:creationId xmlns:a16="http://schemas.microsoft.com/office/drawing/2014/main" id="{0E2A351C-034F-40B5-B582-5F9AD4D37922}"/>
              </a:ext>
            </a:extLst>
          </p:cNvPr>
          <p:cNvSpPr>
            <a:spLocks noGrp="1"/>
          </p:cNvSpPr>
          <p:nvPr>
            <p:ph type="sldNum" sz="quarter" idx="10"/>
          </p:nvPr>
        </p:nvSpPr>
        <p:spPr/>
        <p:txBody>
          <a:bodyPr/>
          <a:lstStyle/>
          <a:p>
            <a:pPr>
              <a:defRPr/>
            </a:pPr>
            <a:fld id="{714D1B9A-C289-4C0D-97F1-45416F7772A7}" type="slidenum">
              <a:rPr lang="en-US" smtClean="0"/>
              <a:pPr>
                <a:defRPr/>
              </a:pPr>
              <a:t>45</a:t>
            </a:fld>
            <a:endParaRPr lang="en-US"/>
          </a:p>
        </p:txBody>
      </p:sp>
    </p:spTree>
    <p:extLst>
      <p:ext uri="{BB962C8B-B14F-4D97-AF65-F5344CB8AC3E}">
        <p14:creationId xmlns:p14="http://schemas.microsoft.com/office/powerpoint/2010/main" val="361082577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0B45A-E141-4DB8-A678-55CD67C0699F}"/>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30D075FD-F110-4317-A1D5-CEFC980D9BE7}"/>
              </a:ext>
            </a:extLst>
          </p:cNvPr>
          <p:cNvPicPr>
            <a:picLocks noGrp="1" noChangeAspect="1"/>
          </p:cNvPicPr>
          <p:nvPr>
            <p:ph idx="1"/>
          </p:nvPr>
        </p:nvPicPr>
        <p:blipFill>
          <a:blip r:embed="rId2"/>
          <a:stretch>
            <a:fillRect/>
          </a:stretch>
        </p:blipFill>
        <p:spPr>
          <a:xfrm>
            <a:off x="5325652" y="3165566"/>
            <a:ext cx="3818348" cy="2971800"/>
          </a:xfrm>
        </p:spPr>
      </p:pic>
      <p:sp>
        <p:nvSpPr>
          <p:cNvPr id="4" name="Slide Number Placeholder 3">
            <a:extLst>
              <a:ext uri="{FF2B5EF4-FFF2-40B4-BE49-F238E27FC236}">
                <a16:creationId xmlns:a16="http://schemas.microsoft.com/office/drawing/2014/main" id="{A9928A20-B21C-4AEB-88DE-7B85B4CC2B2B}"/>
              </a:ext>
            </a:extLst>
          </p:cNvPr>
          <p:cNvSpPr>
            <a:spLocks noGrp="1"/>
          </p:cNvSpPr>
          <p:nvPr>
            <p:ph type="sldNum" sz="quarter" idx="10"/>
          </p:nvPr>
        </p:nvSpPr>
        <p:spPr/>
        <p:txBody>
          <a:bodyPr/>
          <a:lstStyle/>
          <a:p>
            <a:pPr>
              <a:defRPr/>
            </a:pPr>
            <a:fld id="{714D1B9A-C289-4C0D-97F1-45416F7772A7}" type="slidenum">
              <a:rPr lang="en-US" smtClean="0"/>
              <a:pPr>
                <a:defRPr/>
              </a:pPr>
              <a:t>46</a:t>
            </a:fld>
            <a:endParaRPr lang="en-US"/>
          </a:p>
        </p:txBody>
      </p:sp>
      <p:pic>
        <p:nvPicPr>
          <p:cNvPr id="8" name="Picture 7">
            <a:extLst>
              <a:ext uri="{FF2B5EF4-FFF2-40B4-BE49-F238E27FC236}">
                <a16:creationId xmlns:a16="http://schemas.microsoft.com/office/drawing/2014/main" id="{6A359014-2ACC-407C-B998-5A43E5E507B9}"/>
              </a:ext>
            </a:extLst>
          </p:cNvPr>
          <p:cNvPicPr>
            <a:picLocks noChangeAspect="1"/>
          </p:cNvPicPr>
          <p:nvPr/>
        </p:nvPicPr>
        <p:blipFill>
          <a:blip r:embed="rId3"/>
          <a:stretch>
            <a:fillRect/>
          </a:stretch>
        </p:blipFill>
        <p:spPr>
          <a:xfrm>
            <a:off x="38707" y="3108960"/>
            <a:ext cx="3818349" cy="2971800"/>
          </a:xfrm>
          <a:prstGeom prst="rect">
            <a:avLst/>
          </a:prstGeom>
        </p:spPr>
      </p:pic>
      <p:pic>
        <p:nvPicPr>
          <p:cNvPr id="10" name="Picture 9">
            <a:extLst>
              <a:ext uri="{FF2B5EF4-FFF2-40B4-BE49-F238E27FC236}">
                <a16:creationId xmlns:a16="http://schemas.microsoft.com/office/drawing/2014/main" id="{747F5EC8-6DF3-4417-BD33-B33AB2F8AA4D}"/>
              </a:ext>
            </a:extLst>
          </p:cNvPr>
          <p:cNvPicPr>
            <a:picLocks noChangeAspect="1"/>
          </p:cNvPicPr>
          <p:nvPr/>
        </p:nvPicPr>
        <p:blipFill>
          <a:blip r:embed="rId4"/>
          <a:stretch>
            <a:fillRect/>
          </a:stretch>
        </p:blipFill>
        <p:spPr>
          <a:xfrm>
            <a:off x="38707" y="152400"/>
            <a:ext cx="3149025" cy="2826874"/>
          </a:xfrm>
          <a:prstGeom prst="rect">
            <a:avLst/>
          </a:prstGeom>
        </p:spPr>
      </p:pic>
      <p:pic>
        <p:nvPicPr>
          <p:cNvPr id="12" name="Picture 11">
            <a:extLst>
              <a:ext uri="{FF2B5EF4-FFF2-40B4-BE49-F238E27FC236}">
                <a16:creationId xmlns:a16="http://schemas.microsoft.com/office/drawing/2014/main" id="{46F14E6C-17EE-4C36-89B9-1A75DF663D06}"/>
              </a:ext>
            </a:extLst>
          </p:cNvPr>
          <p:cNvPicPr>
            <a:picLocks noChangeAspect="1"/>
          </p:cNvPicPr>
          <p:nvPr/>
        </p:nvPicPr>
        <p:blipFill>
          <a:blip r:embed="rId5"/>
          <a:stretch>
            <a:fillRect/>
          </a:stretch>
        </p:blipFill>
        <p:spPr>
          <a:xfrm>
            <a:off x="3263932" y="183455"/>
            <a:ext cx="5727668" cy="2827171"/>
          </a:xfrm>
          <a:prstGeom prst="rect">
            <a:avLst/>
          </a:prstGeom>
        </p:spPr>
      </p:pic>
    </p:spTree>
    <p:extLst>
      <p:ext uri="{BB962C8B-B14F-4D97-AF65-F5344CB8AC3E}">
        <p14:creationId xmlns:p14="http://schemas.microsoft.com/office/powerpoint/2010/main" val="226975840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E6DAE-F3C6-4634-B232-EE32BD9DFC73}"/>
              </a:ext>
            </a:extLst>
          </p:cNvPr>
          <p:cNvSpPr>
            <a:spLocks noGrp="1"/>
          </p:cNvSpPr>
          <p:nvPr>
            <p:ph type="title"/>
          </p:nvPr>
        </p:nvSpPr>
        <p:spPr/>
        <p:txBody>
          <a:bodyPr/>
          <a:lstStyle/>
          <a:p>
            <a:r>
              <a:rPr lang="en-US" dirty="0"/>
              <a:t>Connector 100 mil x 100mil x 2 stitch</a:t>
            </a:r>
            <a:br>
              <a:rPr lang="en-US" dirty="0"/>
            </a:br>
            <a:r>
              <a:rPr lang="en-US" dirty="0"/>
              <a:t>V199_19.sp4</a:t>
            </a:r>
          </a:p>
        </p:txBody>
      </p:sp>
      <p:pic>
        <p:nvPicPr>
          <p:cNvPr id="6" name="Content Placeholder 5">
            <a:extLst>
              <a:ext uri="{FF2B5EF4-FFF2-40B4-BE49-F238E27FC236}">
                <a16:creationId xmlns:a16="http://schemas.microsoft.com/office/drawing/2014/main" id="{0565B3DA-448E-4FBD-A6F6-14EA8A7B2320}"/>
              </a:ext>
            </a:extLst>
          </p:cNvPr>
          <p:cNvPicPr>
            <a:picLocks noGrp="1" noChangeAspect="1"/>
          </p:cNvPicPr>
          <p:nvPr>
            <p:ph idx="1"/>
          </p:nvPr>
        </p:nvPicPr>
        <p:blipFill>
          <a:blip r:embed="rId2"/>
          <a:stretch>
            <a:fillRect/>
          </a:stretch>
        </p:blipFill>
        <p:spPr>
          <a:xfrm>
            <a:off x="4572000" y="1802775"/>
            <a:ext cx="4572000" cy="4295402"/>
          </a:xfrm>
        </p:spPr>
      </p:pic>
      <p:sp>
        <p:nvSpPr>
          <p:cNvPr id="4" name="Slide Number Placeholder 3">
            <a:extLst>
              <a:ext uri="{FF2B5EF4-FFF2-40B4-BE49-F238E27FC236}">
                <a16:creationId xmlns:a16="http://schemas.microsoft.com/office/drawing/2014/main" id="{D6552399-4E6E-421F-AEFD-33B72ED7C77F}"/>
              </a:ext>
            </a:extLst>
          </p:cNvPr>
          <p:cNvSpPr>
            <a:spLocks noGrp="1"/>
          </p:cNvSpPr>
          <p:nvPr>
            <p:ph type="sldNum" sz="quarter" idx="10"/>
          </p:nvPr>
        </p:nvSpPr>
        <p:spPr/>
        <p:txBody>
          <a:bodyPr/>
          <a:lstStyle/>
          <a:p>
            <a:pPr>
              <a:defRPr/>
            </a:pPr>
            <a:fld id="{714D1B9A-C289-4C0D-97F1-45416F7772A7}" type="slidenum">
              <a:rPr lang="en-US" smtClean="0"/>
              <a:pPr>
                <a:defRPr/>
              </a:pPr>
              <a:t>47</a:t>
            </a:fld>
            <a:endParaRPr lang="en-US"/>
          </a:p>
        </p:txBody>
      </p:sp>
      <p:pic>
        <p:nvPicPr>
          <p:cNvPr id="8" name="Picture 7">
            <a:extLst>
              <a:ext uri="{FF2B5EF4-FFF2-40B4-BE49-F238E27FC236}">
                <a16:creationId xmlns:a16="http://schemas.microsoft.com/office/drawing/2014/main" id="{F5E22D81-F466-4234-BB7B-C293063EF154}"/>
              </a:ext>
            </a:extLst>
          </p:cNvPr>
          <p:cNvPicPr>
            <a:picLocks noChangeAspect="1"/>
          </p:cNvPicPr>
          <p:nvPr/>
        </p:nvPicPr>
        <p:blipFill>
          <a:blip r:embed="rId3"/>
          <a:stretch>
            <a:fillRect/>
          </a:stretch>
        </p:blipFill>
        <p:spPr>
          <a:xfrm>
            <a:off x="0" y="1802775"/>
            <a:ext cx="4572000" cy="4295402"/>
          </a:xfrm>
          <a:prstGeom prst="rect">
            <a:avLst/>
          </a:prstGeom>
        </p:spPr>
      </p:pic>
    </p:spTree>
    <p:extLst>
      <p:ext uri="{BB962C8B-B14F-4D97-AF65-F5344CB8AC3E}">
        <p14:creationId xmlns:p14="http://schemas.microsoft.com/office/powerpoint/2010/main" val="337662559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935D6-892C-4BDF-8573-7017D97B34A5}"/>
              </a:ext>
            </a:extLst>
          </p:cNvPr>
          <p:cNvSpPr>
            <a:spLocks noGrp="1"/>
          </p:cNvSpPr>
          <p:nvPr>
            <p:ph type="title"/>
          </p:nvPr>
        </p:nvSpPr>
        <p:spPr/>
        <p:txBody>
          <a:bodyPr/>
          <a:lstStyle/>
          <a:p>
            <a:r>
              <a:rPr lang="en-US" dirty="0"/>
              <a:t>Small close</a:t>
            </a:r>
          </a:p>
        </p:txBody>
      </p:sp>
      <p:pic>
        <p:nvPicPr>
          <p:cNvPr id="6" name="Content Placeholder 5">
            <a:extLst>
              <a:ext uri="{FF2B5EF4-FFF2-40B4-BE49-F238E27FC236}">
                <a16:creationId xmlns:a16="http://schemas.microsoft.com/office/drawing/2014/main" id="{932AC264-A817-428B-A188-46465B280952}"/>
              </a:ext>
            </a:extLst>
          </p:cNvPr>
          <p:cNvPicPr>
            <a:picLocks noGrp="1" noChangeAspect="1"/>
          </p:cNvPicPr>
          <p:nvPr>
            <p:ph idx="1"/>
          </p:nvPr>
        </p:nvPicPr>
        <p:blipFill>
          <a:blip r:embed="rId2"/>
          <a:stretch>
            <a:fillRect/>
          </a:stretch>
        </p:blipFill>
        <p:spPr>
          <a:xfrm>
            <a:off x="4764232" y="1970314"/>
            <a:ext cx="4379768" cy="4114800"/>
          </a:xfrm>
        </p:spPr>
      </p:pic>
      <p:sp>
        <p:nvSpPr>
          <p:cNvPr id="4" name="Slide Number Placeholder 3">
            <a:extLst>
              <a:ext uri="{FF2B5EF4-FFF2-40B4-BE49-F238E27FC236}">
                <a16:creationId xmlns:a16="http://schemas.microsoft.com/office/drawing/2014/main" id="{29DDD3B9-91FA-42D7-ADB0-AAE39C5ECB52}"/>
              </a:ext>
            </a:extLst>
          </p:cNvPr>
          <p:cNvSpPr>
            <a:spLocks noGrp="1"/>
          </p:cNvSpPr>
          <p:nvPr>
            <p:ph type="sldNum" sz="quarter" idx="10"/>
          </p:nvPr>
        </p:nvSpPr>
        <p:spPr/>
        <p:txBody>
          <a:bodyPr/>
          <a:lstStyle/>
          <a:p>
            <a:pPr>
              <a:defRPr/>
            </a:pPr>
            <a:fld id="{714D1B9A-C289-4C0D-97F1-45416F7772A7}" type="slidenum">
              <a:rPr lang="en-US" smtClean="0"/>
              <a:pPr>
                <a:defRPr/>
              </a:pPr>
              <a:t>48</a:t>
            </a:fld>
            <a:endParaRPr lang="en-US"/>
          </a:p>
        </p:txBody>
      </p:sp>
    </p:spTree>
    <p:extLst>
      <p:ext uri="{BB962C8B-B14F-4D97-AF65-F5344CB8AC3E}">
        <p14:creationId xmlns:p14="http://schemas.microsoft.com/office/powerpoint/2010/main" val="22846260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E99A0-7770-4656-B0B9-410D1D5C23FF}"/>
              </a:ext>
            </a:extLst>
          </p:cNvPr>
          <p:cNvSpPr>
            <a:spLocks noGrp="1"/>
          </p:cNvSpPr>
          <p:nvPr>
            <p:ph type="title"/>
          </p:nvPr>
        </p:nvSpPr>
        <p:spPr/>
        <p:txBody>
          <a:bodyPr/>
          <a:lstStyle/>
          <a:p>
            <a:r>
              <a:rPr lang="en-US" dirty="0"/>
              <a:t>100 Space</a:t>
            </a:r>
          </a:p>
        </p:txBody>
      </p:sp>
      <p:pic>
        <p:nvPicPr>
          <p:cNvPr id="6" name="Content Placeholder 5">
            <a:extLst>
              <a:ext uri="{FF2B5EF4-FFF2-40B4-BE49-F238E27FC236}">
                <a16:creationId xmlns:a16="http://schemas.microsoft.com/office/drawing/2014/main" id="{94C520F0-4536-4C15-8154-B0F009EE5694}"/>
              </a:ext>
            </a:extLst>
          </p:cNvPr>
          <p:cNvPicPr>
            <a:picLocks noGrp="1" noChangeAspect="1"/>
          </p:cNvPicPr>
          <p:nvPr>
            <p:ph idx="1"/>
          </p:nvPr>
        </p:nvPicPr>
        <p:blipFill>
          <a:blip r:embed="rId2"/>
          <a:stretch>
            <a:fillRect/>
          </a:stretch>
        </p:blipFill>
        <p:spPr>
          <a:xfrm>
            <a:off x="4572000" y="1776647"/>
            <a:ext cx="4572000" cy="4295403"/>
          </a:xfrm>
        </p:spPr>
      </p:pic>
      <p:sp>
        <p:nvSpPr>
          <p:cNvPr id="4" name="Slide Number Placeholder 3">
            <a:extLst>
              <a:ext uri="{FF2B5EF4-FFF2-40B4-BE49-F238E27FC236}">
                <a16:creationId xmlns:a16="http://schemas.microsoft.com/office/drawing/2014/main" id="{A105ECF6-D683-4EDE-B060-F6B6C4171434}"/>
              </a:ext>
            </a:extLst>
          </p:cNvPr>
          <p:cNvSpPr>
            <a:spLocks noGrp="1"/>
          </p:cNvSpPr>
          <p:nvPr>
            <p:ph type="sldNum" sz="quarter" idx="10"/>
          </p:nvPr>
        </p:nvSpPr>
        <p:spPr/>
        <p:txBody>
          <a:bodyPr/>
          <a:lstStyle/>
          <a:p>
            <a:pPr>
              <a:defRPr/>
            </a:pPr>
            <a:fld id="{714D1B9A-C289-4C0D-97F1-45416F7772A7}" type="slidenum">
              <a:rPr lang="en-US" smtClean="0"/>
              <a:pPr>
                <a:defRPr/>
              </a:pPr>
              <a:t>49</a:t>
            </a:fld>
            <a:endParaRPr lang="en-US"/>
          </a:p>
        </p:txBody>
      </p:sp>
      <p:pic>
        <p:nvPicPr>
          <p:cNvPr id="8" name="Picture 7">
            <a:extLst>
              <a:ext uri="{FF2B5EF4-FFF2-40B4-BE49-F238E27FC236}">
                <a16:creationId xmlns:a16="http://schemas.microsoft.com/office/drawing/2014/main" id="{B1F734C1-87B1-4EC8-94FF-A74FB63F1FB1}"/>
              </a:ext>
            </a:extLst>
          </p:cNvPr>
          <p:cNvPicPr>
            <a:picLocks noChangeAspect="1"/>
          </p:cNvPicPr>
          <p:nvPr/>
        </p:nvPicPr>
        <p:blipFill>
          <a:blip r:embed="rId3"/>
          <a:stretch>
            <a:fillRect/>
          </a:stretch>
        </p:blipFill>
        <p:spPr>
          <a:xfrm>
            <a:off x="1" y="1776647"/>
            <a:ext cx="4596824" cy="4318724"/>
          </a:xfrm>
          <a:prstGeom prst="rect">
            <a:avLst/>
          </a:prstGeom>
        </p:spPr>
      </p:pic>
    </p:spTree>
    <p:extLst>
      <p:ext uri="{BB962C8B-B14F-4D97-AF65-F5344CB8AC3E}">
        <p14:creationId xmlns:p14="http://schemas.microsoft.com/office/powerpoint/2010/main" val="274791226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3"/>
          <p:cNvSpPr>
            <a:spLocks noGrp="1"/>
          </p:cNvSpPr>
          <p:nvPr>
            <p:ph type="sldNum" sz="quarter" idx="10"/>
          </p:nvPr>
        </p:nvSpPr>
        <p:spPr>
          <a:noFill/>
        </p:spPr>
        <p:txBody>
          <a:bodyPr/>
          <a:lstStyle>
            <a:lvl1pPr>
              <a:defRPr sz="1200" b="1">
                <a:solidFill>
                  <a:schemeClr val="tx1"/>
                </a:solidFill>
                <a:latin typeface="Times New Roman" pitchFamily="18" charset="0"/>
              </a:defRPr>
            </a:lvl1pPr>
            <a:lvl2pPr marL="742950" indent="-285750">
              <a:defRPr sz="1200" b="1">
                <a:solidFill>
                  <a:schemeClr val="tx1"/>
                </a:solidFill>
                <a:latin typeface="Times New Roman" pitchFamily="18" charset="0"/>
              </a:defRPr>
            </a:lvl2pPr>
            <a:lvl3pPr marL="1143000" indent="-228600">
              <a:defRPr sz="1200" b="1">
                <a:solidFill>
                  <a:schemeClr val="tx1"/>
                </a:solidFill>
                <a:latin typeface="Times New Roman" pitchFamily="18" charset="0"/>
              </a:defRPr>
            </a:lvl3pPr>
            <a:lvl4pPr marL="1600200" indent="-228600">
              <a:defRPr sz="1200" b="1">
                <a:solidFill>
                  <a:schemeClr val="tx1"/>
                </a:solidFill>
                <a:latin typeface="Times New Roman" pitchFamily="18" charset="0"/>
              </a:defRPr>
            </a:lvl4pPr>
            <a:lvl5pPr marL="2057400" indent="-22860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fld id="{3329CC56-3B35-4B46-94BC-9E76E097D31B}" type="slidenum">
              <a:rPr lang="en-US" sz="1400" b="0" smtClean="0"/>
              <a:pPr/>
              <a:t>5</a:t>
            </a:fld>
            <a:endParaRPr lang="en-US" sz="1400" b="0"/>
          </a:p>
        </p:txBody>
      </p:sp>
      <p:sp>
        <p:nvSpPr>
          <p:cNvPr id="115715" name="Rectangle 2"/>
          <p:cNvSpPr>
            <a:spLocks noGrp="1" noChangeArrowheads="1"/>
          </p:cNvSpPr>
          <p:nvPr>
            <p:ph type="title"/>
          </p:nvPr>
        </p:nvSpPr>
        <p:spPr>
          <a:xfrm>
            <a:off x="419100" y="0"/>
            <a:ext cx="7448550" cy="468313"/>
          </a:xfrm>
        </p:spPr>
        <p:txBody>
          <a:bodyPr/>
          <a:lstStyle/>
          <a:p>
            <a:r>
              <a:rPr lang="en-US" sz="2000" dirty="0"/>
              <a:t>SERDES</a:t>
            </a:r>
          </a:p>
        </p:txBody>
      </p:sp>
      <p:grpSp>
        <p:nvGrpSpPr>
          <p:cNvPr id="115716" name="Group 3"/>
          <p:cNvGrpSpPr>
            <a:grpSpLocks/>
          </p:cNvGrpSpPr>
          <p:nvPr/>
        </p:nvGrpSpPr>
        <p:grpSpPr bwMode="auto">
          <a:xfrm>
            <a:off x="1916113" y="1936750"/>
            <a:ext cx="228600" cy="304800"/>
            <a:chOff x="1200" y="1152"/>
            <a:chExt cx="144" cy="192"/>
          </a:xfrm>
        </p:grpSpPr>
        <p:sp>
          <p:nvSpPr>
            <p:cNvPr id="1549316" name="Line 4"/>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17" name="Line 5"/>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18" name="Line 6"/>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19" name="Line 7"/>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17" name="Group 8"/>
          <p:cNvGrpSpPr>
            <a:grpSpLocks/>
          </p:cNvGrpSpPr>
          <p:nvPr/>
        </p:nvGrpSpPr>
        <p:grpSpPr bwMode="auto">
          <a:xfrm>
            <a:off x="2674938" y="2897188"/>
            <a:ext cx="228600" cy="304800"/>
            <a:chOff x="1200" y="1152"/>
            <a:chExt cx="144" cy="192"/>
          </a:xfrm>
        </p:grpSpPr>
        <p:sp>
          <p:nvSpPr>
            <p:cNvPr id="1549321" name="Line 9"/>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2" name="Line 10"/>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3" name="Line 11"/>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4" name="Line 12"/>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18" name="Group 13"/>
          <p:cNvGrpSpPr>
            <a:grpSpLocks/>
          </p:cNvGrpSpPr>
          <p:nvPr/>
        </p:nvGrpSpPr>
        <p:grpSpPr bwMode="auto">
          <a:xfrm>
            <a:off x="5715000" y="2143125"/>
            <a:ext cx="228600" cy="304800"/>
            <a:chOff x="1200" y="1152"/>
            <a:chExt cx="144" cy="192"/>
          </a:xfrm>
        </p:grpSpPr>
        <p:sp>
          <p:nvSpPr>
            <p:cNvPr id="1549326" name="Line 14"/>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7" name="Line 15"/>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8" name="Line 16"/>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29" name="Line 17"/>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19" name="Group 18"/>
          <p:cNvGrpSpPr>
            <a:grpSpLocks/>
          </p:cNvGrpSpPr>
          <p:nvPr/>
        </p:nvGrpSpPr>
        <p:grpSpPr bwMode="auto">
          <a:xfrm rot="10800000">
            <a:off x="6257925" y="2114550"/>
            <a:ext cx="228600" cy="304800"/>
            <a:chOff x="1200" y="1152"/>
            <a:chExt cx="144" cy="192"/>
          </a:xfrm>
        </p:grpSpPr>
        <p:sp>
          <p:nvSpPr>
            <p:cNvPr id="1549331" name="Line 19"/>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32" name="Line 20"/>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33" name="Line 21"/>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34" name="Line 22"/>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20" name="Group 23"/>
          <p:cNvGrpSpPr>
            <a:grpSpLocks/>
          </p:cNvGrpSpPr>
          <p:nvPr/>
        </p:nvGrpSpPr>
        <p:grpSpPr bwMode="auto">
          <a:xfrm>
            <a:off x="1839913" y="2886075"/>
            <a:ext cx="304800" cy="304800"/>
            <a:chOff x="1152" y="1200"/>
            <a:chExt cx="192" cy="192"/>
          </a:xfrm>
        </p:grpSpPr>
        <p:grpSp>
          <p:nvGrpSpPr>
            <p:cNvPr id="115870" name="Group 24"/>
            <p:cNvGrpSpPr>
              <a:grpSpLocks/>
            </p:cNvGrpSpPr>
            <p:nvPr/>
          </p:nvGrpSpPr>
          <p:grpSpPr bwMode="auto">
            <a:xfrm>
              <a:off x="1200" y="1200"/>
              <a:ext cx="144" cy="192"/>
              <a:chOff x="1200" y="1152"/>
              <a:chExt cx="144" cy="192"/>
            </a:xfrm>
          </p:grpSpPr>
          <p:sp>
            <p:nvSpPr>
              <p:cNvPr id="1549337" name="Line 25"/>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38" name="Line 26"/>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39" name="Line 27"/>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40" name="Line 28"/>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549341" name="Oval 29"/>
            <p:cNvSpPr>
              <a:spLocks noChangeArrowheads="1"/>
            </p:cNvSpPr>
            <p:nvPr/>
          </p:nvSpPr>
          <p:spPr bwMode="auto">
            <a:xfrm>
              <a:off x="1152" y="1278"/>
              <a:ext cx="48" cy="48"/>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grpSp>
      <p:grpSp>
        <p:nvGrpSpPr>
          <p:cNvPr id="115721" name="Group 30"/>
          <p:cNvGrpSpPr>
            <a:grpSpLocks/>
          </p:cNvGrpSpPr>
          <p:nvPr/>
        </p:nvGrpSpPr>
        <p:grpSpPr bwMode="auto">
          <a:xfrm>
            <a:off x="2598738" y="1911350"/>
            <a:ext cx="304800" cy="304800"/>
            <a:chOff x="1152" y="1200"/>
            <a:chExt cx="192" cy="192"/>
          </a:xfrm>
        </p:grpSpPr>
        <p:grpSp>
          <p:nvGrpSpPr>
            <p:cNvPr id="115864" name="Group 31"/>
            <p:cNvGrpSpPr>
              <a:grpSpLocks/>
            </p:cNvGrpSpPr>
            <p:nvPr/>
          </p:nvGrpSpPr>
          <p:grpSpPr bwMode="auto">
            <a:xfrm>
              <a:off x="1200" y="1200"/>
              <a:ext cx="144" cy="192"/>
              <a:chOff x="1200" y="1152"/>
              <a:chExt cx="144" cy="192"/>
            </a:xfrm>
          </p:grpSpPr>
          <p:sp>
            <p:nvSpPr>
              <p:cNvPr id="1549344" name="Line 32"/>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45" name="Line 33"/>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46" name="Line 34"/>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47" name="Line 35"/>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549348" name="Oval 36"/>
            <p:cNvSpPr>
              <a:spLocks noChangeArrowheads="1"/>
            </p:cNvSpPr>
            <p:nvPr/>
          </p:nvSpPr>
          <p:spPr bwMode="auto">
            <a:xfrm>
              <a:off x="1152" y="1278"/>
              <a:ext cx="48" cy="48"/>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grpSp>
      <p:sp>
        <p:nvSpPr>
          <p:cNvPr id="1549349" name="Rectangle 37"/>
          <p:cNvSpPr>
            <a:spLocks noChangeArrowheads="1"/>
          </p:cNvSpPr>
          <p:nvPr/>
        </p:nvSpPr>
        <p:spPr bwMode="auto">
          <a:xfrm>
            <a:off x="1536700" y="1079500"/>
            <a:ext cx="1668463" cy="3249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549350" name="Line 38"/>
          <p:cNvSpPr>
            <a:spLocks noChangeShapeType="1"/>
          </p:cNvSpPr>
          <p:nvPr/>
        </p:nvSpPr>
        <p:spPr bwMode="auto">
          <a:xfrm flipV="1">
            <a:off x="2143125" y="168275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1" name="Line 39"/>
          <p:cNvSpPr>
            <a:spLocks noChangeShapeType="1"/>
          </p:cNvSpPr>
          <p:nvPr/>
        </p:nvSpPr>
        <p:spPr bwMode="auto">
          <a:xfrm flipV="1">
            <a:off x="2901950" y="168275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2" name="Line 40"/>
          <p:cNvSpPr>
            <a:spLocks noChangeShapeType="1"/>
          </p:cNvSpPr>
          <p:nvPr/>
        </p:nvSpPr>
        <p:spPr bwMode="auto">
          <a:xfrm>
            <a:off x="2143125" y="1682750"/>
            <a:ext cx="758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3" name="Line 41"/>
          <p:cNvSpPr>
            <a:spLocks noChangeShapeType="1"/>
          </p:cNvSpPr>
          <p:nvPr/>
        </p:nvSpPr>
        <p:spPr bwMode="auto">
          <a:xfrm>
            <a:off x="2143125" y="3125788"/>
            <a:ext cx="0" cy="303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4" name="Line 42"/>
          <p:cNvSpPr>
            <a:spLocks noChangeShapeType="1"/>
          </p:cNvSpPr>
          <p:nvPr/>
        </p:nvSpPr>
        <p:spPr bwMode="auto">
          <a:xfrm>
            <a:off x="2901950" y="3125788"/>
            <a:ext cx="0" cy="303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5" name="Line 43"/>
          <p:cNvSpPr>
            <a:spLocks noChangeShapeType="1"/>
          </p:cNvSpPr>
          <p:nvPr/>
        </p:nvSpPr>
        <p:spPr bwMode="auto">
          <a:xfrm>
            <a:off x="2143125" y="3429000"/>
            <a:ext cx="758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6" name="Line 44"/>
          <p:cNvSpPr>
            <a:spLocks noChangeShapeType="1"/>
          </p:cNvSpPr>
          <p:nvPr/>
        </p:nvSpPr>
        <p:spPr bwMode="auto">
          <a:xfrm flipH="1" flipV="1">
            <a:off x="2506662" y="1460499"/>
            <a:ext cx="1" cy="2222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7" name="Line 45"/>
          <p:cNvSpPr>
            <a:spLocks noChangeShapeType="1"/>
          </p:cNvSpPr>
          <p:nvPr/>
        </p:nvSpPr>
        <p:spPr bwMode="auto">
          <a:xfrm>
            <a:off x="2443163" y="3429000"/>
            <a:ext cx="15875" cy="5318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58" name="Text Box 46"/>
          <p:cNvSpPr txBox="1">
            <a:spLocks noChangeArrowheads="1"/>
          </p:cNvSpPr>
          <p:nvPr/>
        </p:nvSpPr>
        <p:spPr bwMode="auto">
          <a:xfrm>
            <a:off x="2546241" y="755387"/>
            <a:ext cx="5143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dirty="0" err="1">
                <a:effectLst>
                  <a:outerShdw blurRad="38100" dist="38100" dir="2700000" algn="tl">
                    <a:srgbClr val="C0C0C0"/>
                  </a:outerShdw>
                </a:effectLst>
              </a:rPr>
              <a:t>Vdda</a:t>
            </a:r>
            <a:endParaRPr lang="en-US" b="0" dirty="0">
              <a:effectLst>
                <a:outerShdw blurRad="38100" dist="38100" dir="2700000" algn="tl">
                  <a:srgbClr val="C0C0C0"/>
                </a:outerShdw>
              </a:effectLst>
            </a:endParaRPr>
          </a:p>
        </p:txBody>
      </p:sp>
      <p:sp>
        <p:nvSpPr>
          <p:cNvPr id="1549359" name="Text Box 47"/>
          <p:cNvSpPr txBox="1">
            <a:spLocks noChangeArrowheads="1"/>
          </p:cNvSpPr>
          <p:nvPr/>
        </p:nvSpPr>
        <p:spPr bwMode="auto">
          <a:xfrm>
            <a:off x="2171700" y="4540250"/>
            <a:ext cx="4794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a:effectLst>
                  <a:outerShdw blurRad="38100" dist="38100" dir="2700000" algn="tl">
                    <a:srgbClr val="C0C0C0"/>
                  </a:outerShdw>
                </a:effectLst>
              </a:rPr>
              <a:t>Vssa</a:t>
            </a:r>
          </a:p>
        </p:txBody>
      </p:sp>
      <p:sp>
        <p:nvSpPr>
          <p:cNvPr id="1549361" name="Line 49"/>
          <p:cNvSpPr>
            <a:spLocks noChangeShapeType="1"/>
          </p:cNvSpPr>
          <p:nvPr/>
        </p:nvSpPr>
        <p:spPr bwMode="auto">
          <a:xfrm>
            <a:off x="2441940" y="2085975"/>
            <a:ext cx="4398" cy="963614"/>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2" name="Line 50"/>
          <p:cNvSpPr>
            <a:spLocks noChangeShapeType="1"/>
          </p:cNvSpPr>
          <p:nvPr/>
        </p:nvSpPr>
        <p:spPr bwMode="auto">
          <a:xfrm flipH="1">
            <a:off x="2446338" y="3049588"/>
            <a:ext cx="2286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3" name="Line 51"/>
          <p:cNvSpPr>
            <a:spLocks noChangeShapeType="1"/>
          </p:cNvSpPr>
          <p:nvPr/>
        </p:nvSpPr>
        <p:spPr bwMode="auto">
          <a:xfrm flipH="1">
            <a:off x="1717675" y="2092325"/>
            <a:ext cx="1524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5" name="Line 53"/>
          <p:cNvSpPr>
            <a:spLocks noChangeShapeType="1"/>
          </p:cNvSpPr>
          <p:nvPr/>
        </p:nvSpPr>
        <p:spPr bwMode="auto">
          <a:xfrm>
            <a:off x="2901950" y="2138363"/>
            <a:ext cx="0" cy="8350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6" name="Line 54"/>
          <p:cNvSpPr>
            <a:spLocks noChangeShapeType="1"/>
          </p:cNvSpPr>
          <p:nvPr/>
        </p:nvSpPr>
        <p:spPr bwMode="auto">
          <a:xfrm>
            <a:off x="2143125" y="2138363"/>
            <a:ext cx="0" cy="8350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7" name="Line 55"/>
          <p:cNvSpPr>
            <a:spLocks noChangeShapeType="1"/>
          </p:cNvSpPr>
          <p:nvPr/>
        </p:nvSpPr>
        <p:spPr bwMode="auto">
          <a:xfrm flipH="1">
            <a:off x="1687513" y="3049588"/>
            <a:ext cx="166687"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68" name="Line 56"/>
          <p:cNvSpPr>
            <a:spLocks noChangeShapeType="1"/>
          </p:cNvSpPr>
          <p:nvPr/>
        </p:nvSpPr>
        <p:spPr bwMode="auto">
          <a:xfrm flipV="1">
            <a:off x="1687513" y="2085974"/>
            <a:ext cx="1588" cy="963613"/>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0" name="Line 58"/>
          <p:cNvSpPr>
            <a:spLocks noChangeShapeType="1"/>
          </p:cNvSpPr>
          <p:nvPr/>
        </p:nvSpPr>
        <p:spPr bwMode="auto">
          <a:xfrm flipV="1">
            <a:off x="761920" y="2455100"/>
            <a:ext cx="1684418" cy="2298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1" name="Line 59"/>
          <p:cNvSpPr>
            <a:spLocks noChangeShapeType="1"/>
          </p:cNvSpPr>
          <p:nvPr/>
        </p:nvSpPr>
        <p:spPr bwMode="auto">
          <a:xfrm flipV="1">
            <a:off x="2440556" y="2062163"/>
            <a:ext cx="0" cy="404812"/>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2" name="Line 60"/>
          <p:cNvSpPr>
            <a:spLocks noChangeShapeType="1"/>
          </p:cNvSpPr>
          <p:nvPr/>
        </p:nvSpPr>
        <p:spPr bwMode="auto">
          <a:xfrm flipH="1">
            <a:off x="2449583" y="2076447"/>
            <a:ext cx="137559" cy="952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3" name="Line 61"/>
          <p:cNvSpPr>
            <a:spLocks noChangeShapeType="1"/>
          </p:cNvSpPr>
          <p:nvPr/>
        </p:nvSpPr>
        <p:spPr bwMode="auto">
          <a:xfrm>
            <a:off x="2143125" y="2822575"/>
            <a:ext cx="14430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4" name="Line 62"/>
          <p:cNvSpPr>
            <a:spLocks noChangeShapeType="1"/>
          </p:cNvSpPr>
          <p:nvPr/>
        </p:nvSpPr>
        <p:spPr bwMode="auto">
          <a:xfrm>
            <a:off x="2901950" y="2290763"/>
            <a:ext cx="68421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5" name="AutoShape 63"/>
          <p:cNvSpPr>
            <a:spLocks noChangeArrowheads="1"/>
          </p:cNvSpPr>
          <p:nvPr/>
        </p:nvSpPr>
        <p:spPr bwMode="auto">
          <a:xfrm>
            <a:off x="3586163" y="2784475"/>
            <a:ext cx="76200" cy="76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549376" name="AutoShape 64"/>
          <p:cNvSpPr>
            <a:spLocks noChangeArrowheads="1"/>
          </p:cNvSpPr>
          <p:nvPr/>
        </p:nvSpPr>
        <p:spPr bwMode="auto">
          <a:xfrm>
            <a:off x="3595688" y="2252663"/>
            <a:ext cx="76200" cy="76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549377" name="Line 65"/>
          <p:cNvSpPr>
            <a:spLocks noChangeShapeType="1"/>
          </p:cNvSpPr>
          <p:nvPr/>
        </p:nvSpPr>
        <p:spPr bwMode="auto">
          <a:xfrm>
            <a:off x="3648075" y="2828925"/>
            <a:ext cx="1038225" cy="0"/>
          </a:xfrm>
          <a:prstGeom prst="line">
            <a:avLst/>
          </a:prstGeom>
          <a:noFill/>
          <a:ln w="88900">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8" name="Line 66"/>
          <p:cNvSpPr>
            <a:spLocks noChangeShapeType="1"/>
          </p:cNvSpPr>
          <p:nvPr/>
        </p:nvSpPr>
        <p:spPr bwMode="auto">
          <a:xfrm>
            <a:off x="3648075" y="2295525"/>
            <a:ext cx="1038225" cy="0"/>
          </a:xfrm>
          <a:prstGeom prst="line">
            <a:avLst/>
          </a:prstGeom>
          <a:noFill/>
          <a:ln w="88900">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79" name="Line 67"/>
          <p:cNvSpPr>
            <a:spLocks noChangeShapeType="1"/>
          </p:cNvSpPr>
          <p:nvPr/>
        </p:nvSpPr>
        <p:spPr bwMode="auto">
          <a:xfrm>
            <a:off x="4962525" y="2292234"/>
            <a:ext cx="75247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0" name="Line 68"/>
          <p:cNvSpPr>
            <a:spLocks noChangeShapeType="1"/>
          </p:cNvSpPr>
          <p:nvPr/>
        </p:nvSpPr>
        <p:spPr bwMode="auto">
          <a:xfrm flipV="1">
            <a:off x="6477000" y="2276475"/>
            <a:ext cx="2000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1" name="Line 69"/>
          <p:cNvSpPr>
            <a:spLocks noChangeShapeType="1"/>
          </p:cNvSpPr>
          <p:nvPr/>
        </p:nvSpPr>
        <p:spPr bwMode="auto">
          <a:xfrm flipV="1">
            <a:off x="4900613" y="2819400"/>
            <a:ext cx="176688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2" name="Line 70"/>
          <p:cNvSpPr>
            <a:spLocks noChangeShapeType="1"/>
          </p:cNvSpPr>
          <p:nvPr/>
        </p:nvSpPr>
        <p:spPr bwMode="auto">
          <a:xfrm>
            <a:off x="6667500" y="2286000"/>
            <a:ext cx="9525" cy="533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4" name="Line 72"/>
          <p:cNvSpPr>
            <a:spLocks noChangeShapeType="1"/>
          </p:cNvSpPr>
          <p:nvPr/>
        </p:nvSpPr>
        <p:spPr bwMode="auto">
          <a:xfrm>
            <a:off x="5419725" y="2809875"/>
            <a:ext cx="0" cy="476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nvGrpSpPr>
          <p:cNvPr id="115758" name="Group 73"/>
          <p:cNvGrpSpPr>
            <a:grpSpLocks/>
          </p:cNvGrpSpPr>
          <p:nvPr/>
        </p:nvGrpSpPr>
        <p:grpSpPr bwMode="auto">
          <a:xfrm>
            <a:off x="5038624" y="3267075"/>
            <a:ext cx="190500" cy="666750"/>
            <a:chOff x="4044" y="2010"/>
            <a:chExt cx="120" cy="420"/>
          </a:xfrm>
        </p:grpSpPr>
        <p:sp>
          <p:nvSpPr>
            <p:cNvPr id="1549386" name="Line 74"/>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7" name="Line 75"/>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8" name="Line 76"/>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89" name="Line 77"/>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0" name="Line 78"/>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1" name="Line 79"/>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59" name="Group 80"/>
          <p:cNvGrpSpPr>
            <a:grpSpLocks/>
          </p:cNvGrpSpPr>
          <p:nvPr/>
        </p:nvGrpSpPr>
        <p:grpSpPr bwMode="auto">
          <a:xfrm>
            <a:off x="5324475" y="3267075"/>
            <a:ext cx="190500" cy="666750"/>
            <a:chOff x="4044" y="2010"/>
            <a:chExt cx="120" cy="420"/>
          </a:xfrm>
        </p:grpSpPr>
        <p:sp>
          <p:nvSpPr>
            <p:cNvPr id="1549393" name="Line 81"/>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4" name="Line 82"/>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5" name="Line 83"/>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6" name="Line 84"/>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7" name="Line 85"/>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398" name="Line 86"/>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60" name="Group 87"/>
          <p:cNvGrpSpPr>
            <a:grpSpLocks/>
          </p:cNvGrpSpPr>
          <p:nvPr/>
        </p:nvGrpSpPr>
        <p:grpSpPr bwMode="auto">
          <a:xfrm>
            <a:off x="5848350" y="1161796"/>
            <a:ext cx="190500" cy="666750"/>
            <a:chOff x="4044" y="2010"/>
            <a:chExt cx="120" cy="420"/>
          </a:xfrm>
        </p:grpSpPr>
        <p:sp>
          <p:nvSpPr>
            <p:cNvPr id="1549400" name="Line 88"/>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1" name="Line 89"/>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2" name="Line 90"/>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3" name="Line 91"/>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4" name="Line 92"/>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5" name="Line 93"/>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61" name="Group 94"/>
          <p:cNvGrpSpPr>
            <a:grpSpLocks/>
          </p:cNvGrpSpPr>
          <p:nvPr/>
        </p:nvGrpSpPr>
        <p:grpSpPr bwMode="auto">
          <a:xfrm>
            <a:off x="6134100" y="1171321"/>
            <a:ext cx="190500" cy="666750"/>
            <a:chOff x="4044" y="2010"/>
            <a:chExt cx="120" cy="420"/>
          </a:xfrm>
        </p:grpSpPr>
        <p:sp>
          <p:nvSpPr>
            <p:cNvPr id="1549407" name="Line 95"/>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8" name="Line 96"/>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09" name="Line 97"/>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0" name="Line 98"/>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1" name="Line 99"/>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2" name="Line 100"/>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62" name="Group 101"/>
          <p:cNvGrpSpPr>
            <a:grpSpLocks/>
          </p:cNvGrpSpPr>
          <p:nvPr/>
        </p:nvGrpSpPr>
        <p:grpSpPr bwMode="auto">
          <a:xfrm>
            <a:off x="6010275" y="2886075"/>
            <a:ext cx="190500" cy="666750"/>
            <a:chOff x="4044" y="2010"/>
            <a:chExt cx="120" cy="420"/>
          </a:xfrm>
        </p:grpSpPr>
        <p:sp>
          <p:nvSpPr>
            <p:cNvPr id="1549414" name="Line 102"/>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5" name="Line 103"/>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6" name="Line 104"/>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7" name="Line 105"/>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8" name="Line 106"/>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19" name="Line 107"/>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549420" name="Line 108"/>
          <p:cNvSpPr>
            <a:spLocks noChangeShapeType="1"/>
          </p:cNvSpPr>
          <p:nvPr/>
        </p:nvSpPr>
        <p:spPr bwMode="auto">
          <a:xfrm>
            <a:off x="5934075" y="2371725"/>
            <a:ext cx="0" cy="171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1" name="Line 109"/>
          <p:cNvSpPr>
            <a:spLocks noChangeShapeType="1"/>
          </p:cNvSpPr>
          <p:nvPr/>
        </p:nvSpPr>
        <p:spPr bwMode="auto">
          <a:xfrm>
            <a:off x="6267450" y="2343150"/>
            <a:ext cx="0" cy="2095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2" name="Line 110"/>
          <p:cNvSpPr>
            <a:spLocks noChangeShapeType="1"/>
          </p:cNvSpPr>
          <p:nvPr/>
        </p:nvSpPr>
        <p:spPr bwMode="auto">
          <a:xfrm>
            <a:off x="5934075" y="2552700"/>
            <a:ext cx="333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3" name="Line 111"/>
          <p:cNvSpPr>
            <a:spLocks noChangeShapeType="1"/>
          </p:cNvSpPr>
          <p:nvPr/>
        </p:nvSpPr>
        <p:spPr bwMode="auto">
          <a:xfrm>
            <a:off x="6105525" y="2562225"/>
            <a:ext cx="0" cy="3333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4" name="Line 112"/>
          <p:cNvSpPr>
            <a:spLocks noChangeShapeType="1"/>
          </p:cNvSpPr>
          <p:nvPr/>
        </p:nvSpPr>
        <p:spPr bwMode="auto">
          <a:xfrm flipH="1" flipV="1">
            <a:off x="5959476" y="1834895"/>
            <a:ext cx="3174" cy="3844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5" name="Line 113"/>
          <p:cNvSpPr>
            <a:spLocks noChangeShapeType="1"/>
          </p:cNvSpPr>
          <p:nvPr/>
        </p:nvSpPr>
        <p:spPr bwMode="auto">
          <a:xfrm flipH="1" flipV="1">
            <a:off x="6248399" y="1844419"/>
            <a:ext cx="1" cy="35585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6" name="Line 114"/>
          <p:cNvSpPr>
            <a:spLocks noChangeShapeType="1"/>
          </p:cNvSpPr>
          <p:nvPr/>
        </p:nvSpPr>
        <p:spPr bwMode="auto">
          <a:xfrm flipH="1">
            <a:off x="5950708" y="1161796"/>
            <a:ext cx="2952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8" name="Line 116"/>
          <p:cNvSpPr>
            <a:spLocks noChangeShapeType="1"/>
          </p:cNvSpPr>
          <p:nvPr/>
        </p:nvSpPr>
        <p:spPr bwMode="auto">
          <a:xfrm>
            <a:off x="5152924" y="3921886"/>
            <a:ext cx="276326" cy="24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29" name="Line 117"/>
          <p:cNvSpPr>
            <a:spLocks noChangeShapeType="1"/>
          </p:cNvSpPr>
          <p:nvPr/>
        </p:nvSpPr>
        <p:spPr bwMode="auto">
          <a:xfrm>
            <a:off x="5238750" y="3933825"/>
            <a:ext cx="0" cy="123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0" name="Rectangle 118"/>
          <p:cNvSpPr>
            <a:spLocks noChangeArrowheads="1"/>
          </p:cNvSpPr>
          <p:nvPr/>
        </p:nvSpPr>
        <p:spPr bwMode="auto">
          <a:xfrm>
            <a:off x="5561795" y="1030024"/>
            <a:ext cx="1666091" cy="25228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549431" name="Line 119"/>
          <p:cNvSpPr>
            <a:spLocks noChangeShapeType="1"/>
          </p:cNvSpPr>
          <p:nvPr/>
        </p:nvSpPr>
        <p:spPr bwMode="auto">
          <a:xfrm flipV="1">
            <a:off x="5971767" y="1833631"/>
            <a:ext cx="692151" cy="977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549432" name="Line 120"/>
          <p:cNvSpPr>
            <a:spLocks noChangeShapeType="1"/>
          </p:cNvSpPr>
          <p:nvPr/>
        </p:nvSpPr>
        <p:spPr bwMode="auto">
          <a:xfrm flipV="1">
            <a:off x="6267450" y="2009774"/>
            <a:ext cx="374648"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3" name="Line 121"/>
          <p:cNvSpPr>
            <a:spLocks noChangeShapeType="1"/>
          </p:cNvSpPr>
          <p:nvPr/>
        </p:nvSpPr>
        <p:spPr bwMode="auto">
          <a:xfrm>
            <a:off x="6105525" y="3369436"/>
            <a:ext cx="19050" cy="111683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4" name="Line 122"/>
          <p:cNvSpPr>
            <a:spLocks noChangeShapeType="1"/>
          </p:cNvSpPr>
          <p:nvPr/>
        </p:nvSpPr>
        <p:spPr bwMode="auto">
          <a:xfrm>
            <a:off x="2428875" y="4495800"/>
            <a:ext cx="37052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5" name="Line 123"/>
          <p:cNvSpPr>
            <a:spLocks noChangeShapeType="1"/>
          </p:cNvSpPr>
          <p:nvPr/>
        </p:nvSpPr>
        <p:spPr bwMode="auto">
          <a:xfrm>
            <a:off x="2676525" y="4514850"/>
            <a:ext cx="0" cy="257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6" name="Line 124"/>
          <p:cNvSpPr>
            <a:spLocks noChangeShapeType="1"/>
          </p:cNvSpPr>
          <p:nvPr/>
        </p:nvSpPr>
        <p:spPr bwMode="auto">
          <a:xfrm>
            <a:off x="2486025" y="4791075"/>
            <a:ext cx="3619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7" name="Line 125"/>
          <p:cNvSpPr>
            <a:spLocks noChangeShapeType="1"/>
          </p:cNvSpPr>
          <p:nvPr/>
        </p:nvSpPr>
        <p:spPr bwMode="auto">
          <a:xfrm>
            <a:off x="2562225" y="4848225"/>
            <a:ext cx="200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8" name="Line 126"/>
          <p:cNvSpPr>
            <a:spLocks noChangeShapeType="1"/>
          </p:cNvSpPr>
          <p:nvPr/>
        </p:nvSpPr>
        <p:spPr bwMode="auto">
          <a:xfrm flipV="1">
            <a:off x="2619375" y="4905375"/>
            <a:ext cx="95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39" name="Text Box 127"/>
          <p:cNvSpPr txBox="1">
            <a:spLocks noChangeArrowheads="1"/>
          </p:cNvSpPr>
          <p:nvPr/>
        </p:nvSpPr>
        <p:spPr bwMode="auto">
          <a:xfrm>
            <a:off x="5975350" y="4618038"/>
            <a:ext cx="4873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a:effectLst>
                  <a:outerShdw blurRad="38100" dist="38100" dir="2700000" algn="tl">
                    <a:srgbClr val="C0C0C0"/>
                  </a:outerShdw>
                </a:effectLst>
              </a:rPr>
              <a:t>Vssb</a:t>
            </a:r>
          </a:p>
        </p:txBody>
      </p:sp>
      <p:sp>
        <p:nvSpPr>
          <p:cNvPr id="1549441" name="Text Box 129"/>
          <p:cNvSpPr txBox="1">
            <a:spLocks noChangeArrowheads="1"/>
          </p:cNvSpPr>
          <p:nvPr/>
        </p:nvSpPr>
        <p:spPr bwMode="auto">
          <a:xfrm>
            <a:off x="6112480" y="710153"/>
            <a:ext cx="5222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dirty="0" err="1">
                <a:effectLst>
                  <a:outerShdw blurRad="38100" dist="38100" dir="2700000" algn="tl">
                    <a:srgbClr val="C0C0C0"/>
                  </a:outerShdw>
                </a:effectLst>
              </a:rPr>
              <a:t>Vddb</a:t>
            </a:r>
            <a:endParaRPr lang="en-US" b="0" dirty="0">
              <a:effectLst>
                <a:outerShdw blurRad="38100" dist="38100" dir="2700000" algn="tl">
                  <a:srgbClr val="C0C0C0"/>
                </a:outerShdw>
              </a:effectLst>
            </a:endParaRPr>
          </a:p>
        </p:txBody>
      </p:sp>
      <p:sp>
        <p:nvSpPr>
          <p:cNvPr id="1549444" name="Text Box 132"/>
          <p:cNvSpPr txBox="1">
            <a:spLocks noChangeArrowheads="1"/>
          </p:cNvSpPr>
          <p:nvPr/>
        </p:nvSpPr>
        <p:spPr bwMode="auto">
          <a:xfrm>
            <a:off x="4984750" y="4037013"/>
            <a:ext cx="654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a:effectLst>
                  <a:outerShdw blurRad="38100" dist="38100" dir="2700000" algn="tl">
                    <a:srgbClr val="C0C0C0"/>
                  </a:outerShdw>
                </a:effectLst>
              </a:rPr>
              <a:t>VRef B</a:t>
            </a:r>
          </a:p>
        </p:txBody>
      </p:sp>
      <p:grpSp>
        <p:nvGrpSpPr>
          <p:cNvPr id="115785" name="Group 133"/>
          <p:cNvGrpSpPr>
            <a:grpSpLocks/>
          </p:cNvGrpSpPr>
          <p:nvPr/>
        </p:nvGrpSpPr>
        <p:grpSpPr bwMode="auto">
          <a:xfrm>
            <a:off x="3533775" y="2819400"/>
            <a:ext cx="180975" cy="228600"/>
            <a:chOff x="2256" y="1980"/>
            <a:chExt cx="114" cy="144"/>
          </a:xfrm>
        </p:grpSpPr>
        <p:sp>
          <p:nvSpPr>
            <p:cNvPr id="1549446" name="Line 134"/>
            <p:cNvSpPr>
              <a:spLocks noChangeShapeType="1"/>
            </p:cNvSpPr>
            <p:nvPr/>
          </p:nvSpPr>
          <p:spPr bwMode="auto">
            <a:xfrm>
              <a:off x="2310" y="1980"/>
              <a:ext cx="0" cy="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47" name="Line 135"/>
            <p:cNvSpPr>
              <a:spLocks noChangeShapeType="1"/>
            </p:cNvSpPr>
            <p:nvPr/>
          </p:nvSpPr>
          <p:spPr bwMode="auto">
            <a:xfrm flipV="1">
              <a:off x="2256" y="2088"/>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48" name="Line 136"/>
            <p:cNvSpPr>
              <a:spLocks noChangeShapeType="1"/>
            </p:cNvSpPr>
            <p:nvPr/>
          </p:nvSpPr>
          <p:spPr bwMode="auto">
            <a:xfrm>
              <a:off x="2286" y="2124"/>
              <a:ext cx="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86" name="Group 137"/>
          <p:cNvGrpSpPr>
            <a:grpSpLocks/>
          </p:cNvGrpSpPr>
          <p:nvPr/>
        </p:nvGrpSpPr>
        <p:grpSpPr bwMode="auto">
          <a:xfrm>
            <a:off x="5772150" y="4505325"/>
            <a:ext cx="180975" cy="228600"/>
            <a:chOff x="2256" y="1980"/>
            <a:chExt cx="114" cy="144"/>
          </a:xfrm>
        </p:grpSpPr>
        <p:sp>
          <p:nvSpPr>
            <p:cNvPr id="1549450" name="Line 138"/>
            <p:cNvSpPr>
              <a:spLocks noChangeShapeType="1"/>
            </p:cNvSpPr>
            <p:nvPr/>
          </p:nvSpPr>
          <p:spPr bwMode="auto">
            <a:xfrm>
              <a:off x="2310" y="1980"/>
              <a:ext cx="0" cy="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51" name="Line 139"/>
            <p:cNvSpPr>
              <a:spLocks noChangeShapeType="1"/>
            </p:cNvSpPr>
            <p:nvPr/>
          </p:nvSpPr>
          <p:spPr bwMode="auto">
            <a:xfrm flipV="1">
              <a:off x="2256" y="2088"/>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52" name="Line 140"/>
            <p:cNvSpPr>
              <a:spLocks noChangeShapeType="1"/>
            </p:cNvSpPr>
            <p:nvPr/>
          </p:nvSpPr>
          <p:spPr bwMode="auto">
            <a:xfrm>
              <a:off x="2286" y="2124"/>
              <a:ext cx="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87" name="Group 141"/>
          <p:cNvGrpSpPr>
            <a:grpSpLocks/>
          </p:cNvGrpSpPr>
          <p:nvPr/>
        </p:nvGrpSpPr>
        <p:grpSpPr bwMode="auto">
          <a:xfrm>
            <a:off x="3533775" y="2257425"/>
            <a:ext cx="180975" cy="228600"/>
            <a:chOff x="2256" y="1980"/>
            <a:chExt cx="114" cy="144"/>
          </a:xfrm>
        </p:grpSpPr>
        <p:sp>
          <p:nvSpPr>
            <p:cNvPr id="1549454" name="Line 142"/>
            <p:cNvSpPr>
              <a:spLocks noChangeShapeType="1"/>
            </p:cNvSpPr>
            <p:nvPr/>
          </p:nvSpPr>
          <p:spPr bwMode="auto">
            <a:xfrm>
              <a:off x="2310" y="1980"/>
              <a:ext cx="0" cy="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55" name="Line 143"/>
            <p:cNvSpPr>
              <a:spLocks noChangeShapeType="1"/>
            </p:cNvSpPr>
            <p:nvPr/>
          </p:nvSpPr>
          <p:spPr bwMode="auto">
            <a:xfrm flipV="1">
              <a:off x="2256" y="2088"/>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56" name="Line 144"/>
            <p:cNvSpPr>
              <a:spLocks noChangeShapeType="1"/>
            </p:cNvSpPr>
            <p:nvPr/>
          </p:nvSpPr>
          <p:spPr bwMode="auto">
            <a:xfrm>
              <a:off x="2286" y="2124"/>
              <a:ext cx="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88" name="Group 145"/>
          <p:cNvGrpSpPr>
            <a:grpSpLocks/>
          </p:cNvGrpSpPr>
          <p:nvPr/>
        </p:nvGrpSpPr>
        <p:grpSpPr bwMode="auto">
          <a:xfrm>
            <a:off x="4572000" y="2847975"/>
            <a:ext cx="180975" cy="228600"/>
            <a:chOff x="2256" y="1980"/>
            <a:chExt cx="114" cy="144"/>
          </a:xfrm>
        </p:grpSpPr>
        <p:sp>
          <p:nvSpPr>
            <p:cNvPr id="1549458" name="Line 146"/>
            <p:cNvSpPr>
              <a:spLocks noChangeShapeType="1"/>
            </p:cNvSpPr>
            <p:nvPr/>
          </p:nvSpPr>
          <p:spPr bwMode="auto">
            <a:xfrm>
              <a:off x="2310" y="1980"/>
              <a:ext cx="0" cy="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59" name="Line 147"/>
            <p:cNvSpPr>
              <a:spLocks noChangeShapeType="1"/>
            </p:cNvSpPr>
            <p:nvPr/>
          </p:nvSpPr>
          <p:spPr bwMode="auto">
            <a:xfrm flipV="1">
              <a:off x="2256" y="2088"/>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60" name="Line 148"/>
            <p:cNvSpPr>
              <a:spLocks noChangeShapeType="1"/>
            </p:cNvSpPr>
            <p:nvPr/>
          </p:nvSpPr>
          <p:spPr bwMode="auto">
            <a:xfrm>
              <a:off x="2286" y="2124"/>
              <a:ext cx="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15789" name="Group 149"/>
          <p:cNvGrpSpPr>
            <a:grpSpLocks/>
          </p:cNvGrpSpPr>
          <p:nvPr/>
        </p:nvGrpSpPr>
        <p:grpSpPr bwMode="auto">
          <a:xfrm>
            <a:off x="4581525" y="2333625"/>
            <a:ext cx="180975" cy="228600"/>
            <a:chOff x="2256" y="1980"/>
            <a:chExt cx="114" cy="144"/>
          </a:xfrm>
        </p:grpSpPr>
        <p:sp>
          <p:nvSpPr>
            <p:cNvPr id="1549462" name="Line 150"/>
            <p:cNvSpPr>
              <a:spLocks noChangeShapeType="1"/>
            </p:cNvSpPr>
            <p:nvPr/>
          </p:nvSpPr>
          <p:spPr bwMode="auto">
            <a:xfrm>
              <a:off x="2310" y="1980"/>
              <a:ext cx="0" cy="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63" name="Line 151"/>
            <p:cNvSpPr>
              <a:spLocks noChangeShapeType="1"/>
            </p:cNvSpPr>
            <p:nvPr/>
          </p:nvSpPr>
          <p:spPr bwMode="auto">
            <a:xfrm flipV="1">
              <a:off x="2256" y="2088"/>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64" name="Line 152"/>
            <p:cNvSpPr>
              <a:spLocks noChangeShapeType="1"/>
            </p:cNvSpPr>
            <p:nvPr/>
          </p:nvSpPr>
          <p:spPr bwMode="auto">
            <a:xfrm>
              <a:off x="2286" y="2124"/>
              <a:ext cx="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549465" name="Oval 153"/>
          <p:cNvSpPr>
            <a:spLocks noChangeArrowheads="1"/>
          </p:cNvSpPr>
          <p:nvPr/>
        </p:nvSpPr>
        <p:spPr bwMode="auto">
          <a:xfrm>
            <a:off x="3905250" y="4276725"/>
            <a:ext cx="666750" cy="390525"/>
          </a:xfrm>
          <a:prstGeom prst="ellipse">
            <a:avLst/>
          </a:prstGeom>
          <a:solidFill>
            <a:schemeClr val="bg1"/>
          </a:solidFill>
          <a:ln w="9525">
            <a:solidFill>
              <a:schemeClr val="tx1"/>
            </a:solidFill>
            <a:round/>
            <a:headEnd/>
            <a:tailEnd/>
          </a:ln>
          <a:effectLst/>
        </p:spPr>
        <p:txBody>
          <a:bodyPr wrap="none" anchor="ctr"/>
          <a:lstStyle/>
          <a:p>
            <a:pPr algn="ctr">
              <a:defRPr/>
            </a:pPr>
            <a:r>
              <a:rPr lang="en-US" b="0" dirty="0" err="1">
                <a:effectLst>
                  <a:outerShdw blurRad="38100" dist="38100" dir="2700000" algn="tl">
                    <a:srgbClr val="FFFFFF"/>
                  </a:outerShdw>
                </a:effectLst>
              </a:rPr>
              <a:t>Vng</a:t>
            </a:r>
            <a:endParaRPr lang="en-US" b="0" dirty="0">
              <a:effectLst>
                <a:outerShdw blurRad="38100" dist="38100" dir="2700000" algn="tl">
                  <a:srgbClr val="FFFFFF"/>
                </a:outerShdw>
              </a:effectLst>
            </a:endParaRPr>
          </a:p>
        </p:txBody>
      </p:sp>
      <p:sp>
        <p:nvSpPr>
          <p:cNvPr id="1549472" name="Text Box 160"/>
          <p:cNvSpPr txBox="1">
            <a:spLocks noChangeArrowheads="1"/>
          </p:cNvSpPr>
          <p:nvPr/>
        </p:nvSpPr>
        <p:spPr bwMode="auto">
          <a:xfrm>
            <a:off x="3584575" y="2008188"/>
            <a:ext cx="3794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a:effectLst>
                  <a:outerShdw blurRad="38100" dist="38100" dir="2700000" algn="tl">
                    <a:srgbClr val="C0C0C0"/>
                  </a:outerShdw>
                </a:effectLst>
              </a:rPr>
              <a:t>A+</a:t>
            </a:r>
          </a:p>
        </p:txBody>
      </p:sp>
      <p:sp>
        <p:nvSpPr>
          <p:cNvPr id="1549473" name="Text Box 161"/>
          <p:cNvSpPr txBox="1">
            <a:spLocks noChangeArrowheads="1"/>
          </p:cNvSpPr>
          <p:nvPr/>
        </p:nvSpPr>
        <p:spPr bwMode="auto">
          <a:xfrm>
            <a:off x="3594100" y="2551113"/>
            <a:ext cx="3444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a:effectLst>
                  <a:outerShdw blurRad="38100" dist="38100" dir="2700000" algn="tl">
                    <a:srgbClr val="C0C0C0"/>
                  </a:outerShdw>
                </a:effectLst>
              </a:rPr>
              <a:t>A-</a:t>
            </a:r>
          </a:p>
        </p:txBody>
      </p:sp>
      <p:sp>
        <p:nvSpPr>
          <p:cNvPr id="1549480" name="Line 168"/>
          <p:cNvSpPr>
            <a:spLocks noChangeShapeType="1"/>
          </p:cNvSpPr>
          <p:nvPr/>
        </p:nvSpPr>
        <p:spPr bwMode="auto">
          <a:xfrm>
            <a:off x="2498725" y="1163638"/>
            <a:ext cx="115888"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1" name="Line 169"/>
          <p:cNvSpPr>
            <a:spLocks noChangeShapeType="1"/>
          </p:cNvSpPr>
          <p:nvPr/>
        </p:nvSpPr>
        <p:spPr bwMode="auto">
          <a:xfrm>
            <a:off x="2447925" y="1317625"/>
            <a:ext cx="128588" cy="65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2" name="Line 170"/>
          <p:cNvSpPr>
            <a:spLocks noChangeShapeType="1"/>
          </p:cNvSpPr>
          <p:nvPr/>
        </p:nvSpPr>
        <p:spPr bwMode="auto">
          <a:xfrm flipH="1">
            <a:off x="2460625" y="1214438"/>
            <a:ext cx="153988" cy="904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3" name="Line 171"/>
          <p:cNvSpPr>
            <a:spLocks noChangeShapeType="1"/>
          </p:cNvSpPr>
          <p:nvPr/>
        </p:nvSpPr>
        <p:spPr bwMode="auto">
          <a:xfrm flipH="1">
            <a:off x="2498725" y="1382712"/>
            <a:ext cx="90488" cy="698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4" name="Line 172"/>
          <p:cNvSpPr>
            <a:spLocks noChangeShapeType="1"/>
          </p:cNvSpPr>
          <p:nvPr/>
        </p:nvSpPr>
        <p:spPr bwMode="auto">
          <a:xfrm>
            <a:off x="2428875" y="3951288"/>
            <a:ext cx="115888"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5" name="Line 173"/>
          <p:cNvSpPr>
            <a:spLocks noChangeShapeType="1"/>
          </p:cNvSpPr>
          <p:nvPr/>
        </p:nvSpPr>
        <p:spPr bwMode="auto">
          <a:xfrm>
            <a:off x="2378075" y="4105275"/>
            <a:ext cx="128588" cy="65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6" name="Line 174"/>
          <p:cNvSpPr>
            <a:spLocks noChangeShapeType="1"/>
          </p:cNvSpPr>
          <p:nvPr/>
        </p:nvSpPr>
        <p:spPr bwMode="auto">
          <a:xfrm flipH="1">
            <a:off x="2390775" y="4002088"/>
            <a:ext cx="153988" cy="904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7" name="Line 175"/>
          <p:cNvSpPr>
            <a:spLocks noChangeShapeType="1"/>
          </p:cNvSpPr>
          <p:nvPr/>
        </p:nvSpPr>
        <p:spPr bwMode="auto">
          <a:xfrm flipH="1">
            <a:off x="2443163" y="4170363"/>
            <a:ext cx="76200"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8" name="Line 176"/>
          <p:cNvSpPr>
            <a:spLocks noChangeShapeType="1"/>
          </p:cNvSpPr>
          <p:nvPr/>
        </p:nvSpPr>
        <p:spPr bwMode="auto">
          <a:xfrm flipH="1" flipV="1">
            <a:off x="2435225" y="4221163"/>
            <a:ext cx="9525" cy="2444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549489" name="Line 177"/>
          <p:cNvSpPr>
            <a:spLocks noChangeShapeType="1"/>
          </p:cNvSpPr>
          <p:nvPr/>
        </p:nvSpPr>
        <p:spPr bwMode="auto">
          <a:xfrm flipV="1">
            <a:off x="2498725" y="925513"/>
            <a:ext cx="0" cy="222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nvGrpSpPr>
          <p:cNvPr id="7" name="Group 6"/>
          <p:cNvGrpSpPr/>
          <p:nvPr/>
        </p:nvGrpSpPr>
        <p:grpSpPr>
          <a:xfrm>
            <a:off x="7364742" y="2190750"/>
            <a:ext cx="1648309" cy="1475818"/>
            <a:chOff x="7315200" y="1291908"/>
            <a:chExt cx="1648309" cy="1247775"/>
          </a:xfrm>
        </p:grpSpPr>
        <p:sp>
          <p:nvSpPr>
            <p:cNvPr id="1549469" name="Text Box 157"/>
            <p:cNvSpPr txBox="1">
              <a:spLocks noChangeArrowheads="1"/>
            </p:cNvSpPr>
            <p:nvPr/>
          </p:nvSpPr>
          <p:spPr bwMode="auto">
            <a:xfrm>
              <a:off x="7445145" y="1395794"/>
              <a:ext cx="1518364" cy="858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dirty="0"/>
                <a:t>CTLE &amp; DFE  EQ</a:t>
              </a:r>
            </a:p>
            <a:p>
              <a:pPr>
                <a:defRPr/>
              </a:pPr>
              <a:r>
                <a:rPr lang="en-US" dirty="0"/>
                <a:t>Clock Recovery</a:t>
              </a:r>
            </a:p>
            <a:p>
              <a:pPr>
                <a:defRPr/>
              </a:pPr>
              <a:r>
                <a:rPr lang="en-US" dirty="0"/>
                <a:t>Digital Equalization</a:t>
              </a:r>
            </a:p>
            <a:p>
              <a:pPr>
                <a:defRPr/>
              </a:pPr>
              <a:r>
                <a:rPr lang="en-US" dirty="0"/>
                <a:t>Data Recovery</a:t>
              </a:r>
            </a:p>
            <a:p>
              <a:pPr>
                <a:defRPr/>
              </a:pPr>
              <a:r>
                <a:rPr lang="en-US" dirty="0"/>
                <a:t>Serial to Parallel</a:t>
              </a:r>
            </a:p>
          </p:txBody>
        </p:sp>
        <p:sp>
          <p:nvSpPr>
            <p:cNvPr id="3" name="Rectangle 2"/>
            <p:cNvSpPr/>
            <p:nvPr/>
          </p:nvSpPr>
          <p:spPr bwMode="auto">
            <a:xfrm>
              <a:off x="7315200" y="1291908"/>
              <a:ext cx="1601319" cy="1247775"/>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grpSp>
      <p:grpSp>
        <p:nvGrpSpPr>
          <p:cNvPr id="6" name="Group 5"/>
          <p:cNvGrpSpPr/>
          <p:nvPr/>
        </p:nvGrpSpPr>
        <p:grpSpPr>
          <a:xfrm>
            <a:off x="51294" y="2874149"/>
            <a:ext cx="1402202" cy="949325"/>
            <a:chOff x="-38159" y="3201207"/>
            <a:chExt cx="1402202" cy="949325"/>
          </a:xfrm>
        </p:grpSpPr>
        <p:sp>
          <p:nvSpPr>
            <p:cNvPr id="1549468" name="Text Box 156"/>
            <p:cNvSpPr txBox="1">
              <a:spLocks noChangeArrowheads="1"/>
            </p:cNvSpPr>
            <p:nvPr/>
          </p:nvSpPr>
          <p:spPr bwMode="auto">
            <a:xfrm>
              <a:off x="18883" y="3363753"/>
              <a:ext cx="129234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dirty="0"/>
                <a:t>Parallel to Serial</a:t>
              </a:r>
            </a:p>
            <a:p>
              <a:pPr>
                <a:defRPr/>
              </a:pPr>
              <a:r>
                <a:rPr lang="en-US" dirty="0"/>
                <a:t>Converter +FFE</a:t>
              </a:r>
            </a:p>
          </p:txBody>
        </p:sp>
        <p:sp>
          <p:nvSpPr>
            <p:cNvPr id="5" name="Rectangle 4"/>
            <p:cNvSpPr/>
            <p:nvPr/>
          </p:nvSpPr>
          <p:spPr bwMode="auto">
            <a:xfrm>
              <a:off x="-38159" y="3201207"/>
              <a:ext cx="1402202" cy="949325"/>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grpSp>
      <p:sp>
        <p:nvSpPr>
          <p:cNvPr id="2" name="Oval 1">
            <a:extLst>
              <a:ext uri="{FF2B5EF4-FFF2-40B4-BE49-F238E27FC236}">
                <a16:creationId xmlns:a16="http://schemas.microsoft.com/office/drawing/2014/main" id="{4A1C26D7-D040-46F0-A11C-4F46894F8C99}"/>
              </a:ext>
            </a:extLst>
          </p:cNvPr>
          <p:cNvSpPr/>
          <p:nvPr/>
        </p:nvSpPr>
        <p:spPr bwMode="auto">
          <a:xfrm>
            <a:off x="2407666" y="2448370"/>
            <a:ext cx="45719" cy="45719"/>
          </a:xfrm>
          <a:prstGeom prst="ellipse">
            <a:avLst/>
          </a:prstGeom>
          <a:solidFill>
            <a:srgbClr val="FF0000"/>
          </a:solid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82" name="Oval 181">
            <a:extLst>
              <a:ext uri="{FF2B5EF4-FFF2-40B4-BE49-F238E27FC236}">
                <a16:creationId xmlns:a16="http://schemas.microsoft.com/office/drawing/2014/main" id="{2A576D23-FD3B-40F1-98D0-30C58D4BCEB7}"/>
              </a:ext>
            </a:extLst>
          </p:cNvPr>
          <p:cNvSpPr/>
          <p:nvPr/>
        </p:nvSpPr>
        <p:spPr bwMode="auto">
          <a:xfrm>
            <a:off x="2107792" y="2785366"/>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83" name="Oval 182">
            <a:extLst>
              <a:ext uri="{FF2B5EF4-FFF2-40B4-BE49-F238E27FC236}">
                <a16:creationId xmlns:a16="http://schemas.microsoft.com/office/drawing/2014/main" id="{BA4FAD9B-F276-4D46-B24D-47B77208CEA1}"/>
              </a:ext>
            </a:extLst>
          </p:cNvPr>
          <p:cNvSpPr/>
          <p:nvPr/>
        </p:nvSpPr>
        <p:spPr bwMode="auto">
          <a:xfrm>
            <a:off x="2895918" y="2274888"/>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84" name="Oval 183">
            <a:extLst>
              <a:ext uri="{FF2B5EF4-FFF2-40B4-BE49-F238E27FC236}">
                <a16:creationId xmlns:a16="http://schemas.microsoft.com/office/drawing/2014/main" id="{440F47C9-ADF6-430E-A9FA-08A1312F5C9C}"/>
              </a:ext>
            </a:extLst>
          </p:cNvPr>
          <p:cNvSpPr/>
          <p:nvPr/>
        </p:nvSpPr>
        <p:spPr bwMode="auto">
          <a:xfrm>
            <a:off x="5080683" y="2283144"/>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85" name="Oval 184">
            <a:extLst>
              <a:ext uri="{FF2B5EF4-FFF2-40B4-BE49-F238E27FC236}">
                <a16:creationId xmlns:a16="http://schemas.microsoft.com/office/drawing/2014/main" id="{ECE52D80-2B92-4852-856B-F14B4424A014}"/>
              </a:ext>
            </a:extLst>
          </p:cNvPr>
          <p:cNvSpPr/>
          <p:nvPr/>
        </p:nvSpPr>
        <p:spPr bwMode="auto">
          <a:xfrm>
            <a:off x="5392898" y="2797335"/>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cxnSp>
        <p:nvCxnSpPr>
          <p:cNvPr id="8" name="Straight Connector 7">
            <a:extLst>
              <a:ext uri="{FF2B5EF4-FFF2-40B4-BE49-F238E27FC236}">
                <a16:creationId xmlns:a16="http://schemas.microsoft.com/office/drawing/2014/main" id="{EDB2FA62-F442-429A-A96F-078BC3570940}"/>
              </a:ext>
            </a:extLst>
          </p:cNvPr>
          <p:cNvCxnSpPr>
            <a:stCxn id="1549391" idx="1"/>
            <a:endCxn id="184" idx="7"/>
          </p:cNvCxnSpPr>
          <p:nvPr/>
        </p:nvCxnSpPr>
        <p:spPr bwMode="auto">
          <a:xfrm flipH="1" flipV="1">
            <a:off x="5119707" y="2289839"/>
            <a:ext cx="14167" cy="97723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8" name="Oval 187">
            <a:extLst>
              <a:ext uri="{FF2B5EF4-FFF2-40B4-BE49-F238E27FC236}">
                <a16:creationId xmlns:a16="http://schemas.microsoft.com/office/drawing/2014/main" id="{2D9DFD06-867B-4236-AA9F-6651CD5387A0}"/>
              </a:ext>
            </a:extLst>
          </p:cNvPr>
          <p:cNvSpPr/>
          <p:nvPr/>
        </p:nvSpPr>
        <p:spPr bwMode="auto">
          <a:xfrm>
            <a:off x="5948630" y="1809671"/>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89" name="Oval 188">
            <a:extLst>
              <a:ext uri="{FF2B5EF4-FFF2-40B4-BE49-F238E27FC236}">
                <a16:creationId xmlns:a16="http://schemas.microsoft.com/office/drawing/2014/main" id="{0792E37A-5463-44C8-BDBF-136E2AB8CFA7}"/>
              </a:ext>
            </a:extLst>
          </p:cNvPr>
          <p:cNvSpPr/>
          <p:nvPr/>
        </p:nvSpPr>
        <p:spPr bwMode="auto">
          <a:xfrm>
            <a:off x="6235065" y="1995555"/>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90" name="Oval 189">
            <a:extLst>
              <a:ext uri="{FF2B5EF4-FFF2-40B4-BE49-F238E27FC236}">
                <a16:creationId xmlns:a16="http://schemas.microsoft.com/office/drawing/2014/main" id="{E8429247-C1FB-434C-89B4-F7BF6D7C7681}"/>
              </a:ext>
            </a:extLst>
          </p:cNvPr>
          <p:cNvSpPr/>
          <p:nvPr/>
        </p:nvSpPr>
        <p:spPr bwMode="auto">
          <a:xfrm>
            <a:off x="1674881" y="2424633"/>
            <a:ext cx="45719" cy="45719"/>
          </a:xfrm>
          <a:prstGeom prst="ellipse">
            <a:avLst/>
          </a:prstGeom>
          <a:solidFill>
            <a:srgbClr val="FF0000"/>
          </a:solid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9" name="TextBox 8">
            <a:extLst>
              <a:ext uri="{FF2B5EF4-FFF2-40B4-BE49-F238E27FC236}">
                <a16:creationId xmlns:a16="http://schemas.microsoft.com/office/drawing/2014/main" id="{EC619463-9450-42AB-A271-7C1A2BE2E985}"/>
              </a:ext>
            </a:extLst>
          </p:cNvPr>
          <p:cNvSpPr txBox="1"/>
          <p:nvPr/>
        </p:nvSpPr>
        <p:spPr>
          <a:xfrm>
            <a:off x="139212" y="2005394"/>
            <a:ext cx="1013419" cy="276999"/>
          </a:xfrm>
          <a:prstGeom prst="rect">
            <a:avLst/>
          </a:prstGeom>
          <a:noFill/>
        </p:spPr>
        <p:txBody>
          <a:bodyPr wrap="none" rtlCol="0">
            <a:spAutoFit/>
          </a:bodyPr>
          <a:lstStyle/>
          <a:p>
            <a:r>
              <a:rPr lang="en-US" dirty="0"/>
              <a:t>Serial  Input</a:t>
            </a:r>
          </a:p>
        </p:txBody>
      </p:sp>
      <p:pic>
        <p:nvPicPr>
          <p:cNvPr id="11" name="Picture 10">
            <a:extLst>
              <a:ext uri="{FF2B5EF4-FFF2-40B4-BE49-F238E27FC236}">
                <a16:creationId xmlns:a16="http://schemas.microsoft.com/office/drawing/2014/main" id="{45511AC8-CA1B-4EEA-88D5-4A7713F26D9B}"/>
              </a:ext>
            </a:extLst>
          </p:cNvPr>
          <p:cNvPicPr>
            <a:picLocks noChangeAspect="1"/>
          </p:cNvPicPr>
          <p:nvPr/>
        </p:nvPicPr>
        <p:blipFill>
          <a:blip r:embed="rId3"/>
          <a:stretch>
            <a:fillRect/>
          </a:stretch>
        </p:blipFill>
        <p:spPr>
          <a:xfrm>
            <a:off x="6590603" y="1735308"/>
            <a:ext cx="561084" cy="390868"/>
          </a:xfrm>
          <a:prstGeom prst="rect">
            <a:avLst/>
          </a:prstGeom>
        </p:spPr>
      </p:pic>
      <p:cxnSp>
        <p:nvCxnSpPr>
          <p:cNvPr id="13" name="Straight Connector 12">
            <a:extLst>
              <a:ext uri="{FF2B5EF4-FFF2-40B4-BE49-F238E27FC236}">
                <a16:creationId xmlns:a16="http://schemas.microsoft.com/office/drawing/2014/main" id="{64CDC1F4-CFBE-439D-895A-8FBBA7D91A25}"/>
              </a:ext>
            </a:extLst>
          </p:cNvPr>
          <p:cNvCxnSpPr/>
          <p:nvPr/>
        </p:nvCxnSpPr>
        <p:spPr bwMode="auto">
          <a:xfrm>
            <a:off x="7111856" y="1916558"/>
            <a:ext cx="1053545" cy="0"/>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9" name="TextBox 208">
            <a:extLst>
              <a:ext uri="{FF2B5EF4-FFF2-40B4-BE49-F238E27FC236}">
                <a16:creationId xmlns:a16="http://schemas.microsoft.com/office/drawing/2014/main" id="{5A58CB45-EACF-45ED-9913-1616AE1B1712}"/>
              </a:ext>
            </a:extLst>
          </p:cNvPr>
          <p:cNvSpPr txBox="1"/>
          <p:nvPr/>
        </p:nvSpPr>
        <p:spPr>
          <a:xfrm>
            <a:off x="7205063" y="1653743"/>
            <a:ext cx="1125629" cy="276999"/>
          </a:xfrm>
          <a:prstGeom prst="rect">
            <a:avLst/>
          </a:prstGeom>
          <a:noFill/>
        </p:spPr>
        <p:txBody>
          <a:bodyPr wrap="none" rtlCol="0">
            <a:spAutoFit/>
          </a:bodyPr>
          <a:lstStyle/>
          <a:p>
            <a:r>
              <a:rPr lang="en-US" dirty="0"/>
              <a:t>Serial  Output</a:t>
            </a:r>
          </a:p>
        </p:txBody>
      </p:sp>
      <p:grpSp>
        <p:nvGrpSpPr>
          <p:cNvPr id="21" name="Group 20">
            <a:extLst>
              <a:ext uri="{FF2B5EF4-FFF2-40B4-BE49-F238E27FC236}">
                <a16:creationId xmlns:a16="http://schemas.microsoft.com/office/drawing/2014/main" id="{62A6735D-7FEB-4315-9F72-AE110AE0F2B2}"/>
              </a:ext>
            </a:extLst>
          </p:cNvPr>
          <p:cNvGrpSpPr/>
          <p:nvPr/>
        </p:nvGrpSpPr>
        <p:grpSpPr>
          <a:xfrm>
            <a:off x="4621516" y="2693478"/>
            <a:ext cx="406807" cy="238126"/>
            <a:chOff x="7843882" y="4243387"/>
            <a:chExt cx="406807" cy="238126"/>
          </a:xfrm>
        </p:grpSpPr>
        <p:cxnSp>
          <p:nvCxnSpPr>
            <p:cNvPr id="214" name="Straight Connector 213">
              <a:extLst>
                <a:ext uri="{FF2B5EF4-FFF2-40B4-BE49-F238E27FC236}">
                  <a16:creationId xmlns:a16="http://schemas.microsoft.com/office/drawing/2014/main" id="{C9F7FD55-BB62-4E97-B4BF-A4DA9A51AB76}"/>
                </a:ext>
              </a:extLst>
            </p:cNvPr>
            <p:cNvCxnSpPr/>
            <p:nvPr/>
          </p:nvCxnSpPr>
          <p:spPr bwMode="auto">
            <a:xfrm>
              <a:off x="8020050" y="4243388"/>
              <a:ext cx="0" cy="23812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5" name="Straight Connector 214">
              <a:extLst>
                <a:ext uri="{FF2B5EF4-FFF2-40B4-BE49-F238E27FC236}">
                  <a16:creationId xmlns:a16="http://schemas.microsoft.com/office/drawing/2014/main" id="{90B82EA4-0A32-4F12-BA0E-43CE71ACDB3C}"/>
                </a:ext>
              </a:extLst>
            </p:cNvPr>
            <p:cNvCxnSpPr/>
            <p:nvPr/>
          </p:nvCxnSpPr>
          <p:spPr bwMode="auto">
            <a:xfrm>
              <a:off x="8080623" y="4243387"/>
              <a:ext cx="0" cy="23812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6E5893D9-4BFD-4055-BAFB-38036B6D4440}"/>
                </a:ext>
              </a:extLst>
            </p:cNvPr>
            <p:cNvCxnSpPr/>
            <p:nvPr/>
          </p:nvCxnSpPr>
          <p:spPr bwMode="auto">
            <a:xfrm>
              <a:off x="7843882" y="4369527"/>
              <a:ext cx="17616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8" name="Straight Connector 217">
              <a:extLst>
                <a:ext uri="{FF2B5EF4-FFF2-40B4-BE49-F238E27FC236}">
                  <a16:creationId xmlns:a16="http://schemas.microsoft.com/office/drawing/2014/main" id="{B3711DEF-0376-4CEF-880F-BDEEDDE2CF6E}"/>
                </a:ext>
              </a:extLst>
            </p:cNvPr>
            <p:cNvCxnSpPr/>
            <p:nvPr/>
          </p:nvCxnSpPr>
          <p:spPr bwMode="auto">
            <a:xfrm>
              <a:off x="8074521" y="4362449"/>
              <a:ext cx="17616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4" name="Group 223">
            <a:extLst>
              <a:ext uri="{FF2B5EF4-FFF2-40B4-BE49-F238E27FC236}">
                <a16:creationId xmlns:a16="http://schemas.microsoft.com/office/drawing/2014/main" id="{823C63B4-1079-4DD4-A017-465339F9F7C9}"/>
              </a:ext>
            </a:extLst>
          </p:cNvPr>
          <p:cNvGrpSpPr/>
          <p:nvPr/>
        </p:nvGrpSpPr>
        <p:grpSpPr>
          <a:xfrm>
            <a:off x="4615026" y="2173068"/>
            <a:ext cx="406807" cy="238126"/>
            <a:chOff x="7843882" y="4243387"/>
            <a:chExt cx="406807" cy="238126"/>
          </a:xfrm>
        </p:grpSpPr>
        <p:cxnSp>
          <p:nvCxnSpPr>
            <p:cNvPr id="225" name="Straight Connector 224">
              <a:extLst>
                <a:ext uri="{FF2B5EF4-FFF2-40B4-BE49-F238E27FC236}">
                  <a16:creationId xmlns:a16="http://schemas.microsoft.com/office/drawing/2014/main" id="{106B9F4C-55FD-495E-BEF7-35B2E7E818C0}"/>
                </a:ext>
              </a:extLst>
            </p:cNvPr>
            <p:cNvCxnSpPr/>
            <p:nvPr/>
          </p:nvCxnSpPr>
          <p:spPr bwMode="auto">
            <a:xfrm>
              <a:off x="8020050" y="4243388"/>
              <a:ext cx="0" cy="23812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Straight Connector 225">
              <a:extLst>
                <a:ext uri="{FF2B5EF4-FFF2-40B4-BE49-F238E27FC236}">
                  <a16:creationId xmlns:a16="http://schemas.microsoft.com/office/drawing/2014/main" id="{99997D12-687A-492A-886B-65C2B377F9AA}"/>
                </a:ext>
              </a:extLst>
            </p:cNvPr>
            <p:cNvCxnSpPr/>
            <p:nvPr/>
          </p:nvCxnSpPr>
          <p:spPr bwMode="auto">
            <a:xfrm>
              <a:off x="8080623" y="4243387"/>
              <a:ext cx="0" cy="23812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7" name="Straight Connector 226">
              <a:extLst>
                <a:ext uri="{FF2B5EF4-FFF2-40B4-BE49-F238E27FC236}">
                  <a16:creationId xmlns:a16="http://schemas.microsoft.com/office/drawing/2014/main" id="{9D33D51F-53F3-4F34-B601-DD9489A838E1}"/>
                </a:ext>
              </a:extLst>
            </p:cNvPr>
            <p:cNvCxnSpPr/>
            <p:nvPr/>
          </p:nvCxnSpPr>
          <p:spPr bwMode="auto">
            <a:xfrm>
              <a:off x="7843882" y="4369527"/>
              <a:ext cx="17616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8" name="Straight Connector 227">
              <a:extLst>
                <a:ext uri="{FF2B5EF4-FFF2-40B4-BE49-F238E27FC236}">
                  <a16:creationId xmlns:a16="http://schemas.microsoft.com/office/drawing/2014/main" id="{B293FA2A-9C0E-4ADB-9D2C-45C9D4A17B29}"/>
                </a:ext>
              </a:extLst>
            </p:cNvPr>
            <p:cNvCxnSpPr/>
            <p:nvPr/>
          </p:nvCxnSpPr>
          <p:spPr bwMode="auto">
            <a:xfrm>
              <a:off x="8074521" y="4362449"/>
              <a:ext cx="17616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9" name="Line 177">
            <a:extLst>
              <a:ext uri="{FF2B5EF4-FFF2-40B4-BE49-F238E27FC236}">
                <a16:creationId xmlns:a16="http://schemas.microsoft.com/office/drawing/2014/main" id="{87172343-D044-40DD-96D3-A0DD400DEB6C}"/>
              </a:ext>
            </a:extLst>
          </p:cNvPr>
          <p:cNvSpPr>
            <a:spLocks noChangeShapeType="1"/>
          </p:cNvSpPr>
          <p:nvPr/>
        </p:nvSpPr>
        <p:spPr bwMode="auto">
          <a:xfrm flipV="1">
            <a:off x="6105525" y="918899"/>
            <a:ext cx="0" cy="222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4" name="TextBox 23">
            <a:extLst>
              <a:ext uri="{FF2B5EF4-FFF2-40B4-BE49-F238E27FC236}">
                <a16:creationId xmlns:a16="http://schemas.microsoft.com/office/drawing/2014/main" id="{2F8E7DD2-4FEB-44FD-9113-D90DF75EDE44}"/>
              </a:ext>
            </a:extLst>
          </p:cNvPr>
          <p:cNvSpPr txBox="1"/>
          <p:nvPr/>
        </p:nvSpPr>
        <p:spPr>
          <a:xfrm>
            <a:off x="1199626" y="5285064"/>
            <a:ext cx="4107663" cy="276999"/>
          </a:xfrm>
          <a:prstGeom prst="rect">
            <a:avLst/>
          </a:prstGeom>
          <a:noFill/>
        </p:spPr>
        <p:txBody>
          <a:bodyPr wrap="none" rtlCol="0">
            <a:spAutoFit/>
          </a:bodyPr>
          <a:lstStyle/>
          <a:p>
            <a:r>
              <a:rPr lang="en-US" dirty="0"/>
              <a:t>SERDES is not differential it is complimentary single ended</a:t>
            </a:r>
          </a:p>
        </p:txBody>
      </p:sp>
      <p:cxnSp>
        <p:nvCxnSpPr>
          <p:cNvPr id="10" name="Straight Connector 9">
            <a:extLst>
              <a:ext uri="{FF2B5EF4-FFF2-40B4-BE49-F238E27FC236}">
                <a16:creationId xmlns:a16="http://schemas.microsoft.com/office/drawing/2014/main" id="{F62C9CC2-6FC5-0E35-9E67-2E20F9D51F45}"/>
              </a:ext>
            </a:extLst>
          </p:cNvPr>
          <p:cNvCxnSpPr/>
          <p:nvPr/>
        </p:nvCxnSpPr>
        <p:spPr bwMode="auto">
          <a:xfrm>
            <a:off x="461473" y="3823474"/>
            <a:ext cx="0" cy="9485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963C1627-EE5B-F1EB-EE13-D6B2303964F7}"/>
              </a:ext>
            </a:extLst>
          </p:cNvPr>
          <p:cNvCxnSpPr/>
          <p:nvPr/>
        </p:nvCxnSpPr>
        <p:spPr bwMode="auto">
          <a:xfrm>
            <a:off x="608494" y="3837374"/>
            <a:ext cx="0" cy="9485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39DEDC9E-D902-B64D-D55D-0D97F29417C5}"/>
              </a:ext>
            </a:extLst>
          </p:cNvPr>
          <p:cNvCxnSpPr/>
          <p:nvPr/>
        </p:nvCxnSpPr>
        <p:spPr bwMode="auto">
          <a:xfrm>
            <a:off x="757727" y="3815907"/>
            <a:ext cx="0" cy="9485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5392EAFE-F65E-DCAF-CE8E-1087E4BDC150}"/>
              </a:ext>
            </a:extLst>
          </p:cNvPr>
          <p:cNvCxnSpPr/>
          <p:nvPr/>
        </p:nvCxnSpPr>
        <p:spPr bwMode="auto">
          <a:xfrm>
            <a:off x="918673" y="3837374"/>
            <a:ext cx="0" cy="9485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1172A9DB-DE55-6A40-724A-C07159ACD359}"/>
              </a:ext>
            </a:extLst>
          </p:cNvPr>
          <p:cNvCxnSpPr/>
          <p:nvPr/>
        </p:nvCxnSpPr>
        <p:spPr bwMode="auto">
          <a:xfrm>
            <a:off x="1053982" y="3815907"/>
            <a:ext cx="0" cy="9485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a:extLst>
              <a:ext uri="{FF2B5EF4-FFF2-40B4-BE49-F238E27FC236}">
                <a16:creationId xmlns:a16="http://schemas.microsoft.com/office/drawing/2014/main" id="{CC22F48B-A941-A9DF-BB3D-5CBAC0EA8567}"/>
              </a:ext>
            </a:extLst>
          </p:cNvPr>
          <p:cNvSpPr txBox="1"/>
          <p:nvPr/>
        </p:nvSpPr>
        <p:spPr>
          <a:xfrm>
            <a:off x="122392" y="4905375"/>
            <a:ext cx="700833" cy="646331"/>
          </a:xfrm>
          <a:prstGeom prst="rect">
            <a:avLst/>
          </a:prstGeom>
          <a:noFill/>
        </p:spPr>
        <p:txBody>
          <a:bodyPr wrap="none" rtlCol="0">
            <a:spAutoFit/>
          </a:bodyPr>
          <a:lstStyle/>
          <a:p>
            <a:r>
              <a:rPr lang="en-US" dirty="0"/>
              <a:t>Parallel</a:t>
            </a:r>
          </a:p>
          <a:p>
            <a:r>
              <a:rPr lang="en-US" dirty="0"/>
              <a:t>Buss</a:t>
            </a:r>
          </a:p>
          <a:p>
            <a:r>
              <a:rPr lang="en-US" dirty="0"/>
              <a:t>Input</a:t>
            </a:r>
          </a:p>
        </p:txBody>
      </p:sp>
      <p:cxnSp>
        <p:nvCxnSpPr>
          <p:cNvPr id="19" name="Straight Connector 18">
            <a:extLst>
              <a:ext uri="{FF2B5EF4-FFF2-40B4-BE49-F238E27FC236}">
                <a16:creationId xmlns:a16="http://schemas.microsoft.com/office/drawing/2014/main" id="{B8A6B624-58F2-5EB2-7CE0-172A4D7E22FA}"/>
              </a:ext>
            </a:extLst>
          </p:cNvPr>
          <p:cNvCxnSpPr/>
          <p:nvPr/>
        </p:nvCxnSpPr>
        <p:spPr bwMode="auto">
          <a:xfrm flipH="1">
            <a:off x="739990" y="2466975"/>
            <a:ext cx="12405" cy="422674"/>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a:extLst>
              <a:ext uri="{FF2B5EF4-FFF2-40B4-BE49-F238E27FC236}">
                <a16:creationId xmlns:a16="http://schemas.microsoft.com/office/drawing/2014/main" id="{3C2E1F07-5A25-4F10-43FE-2A3E9DC2F8A3}"/>
              </a:ext>
            </a:extLst>
          </p:cNvPr>
          <p:cNvCxnSpPr>
            <a:endCxn id="3" idx="0"/>
          </p:cNvCxnSpPr>
          <p:nvPr/>
        </p:nvCxnSpPr>
        <p:spPr bwMode="auto">
          <a:xfrm>
            <a:off x="8165401" y="1911350"/>
            <a:ext cx="1" cy="279400"/>
          </a:xfrm>
          <a:prstGeom prst="line">
            <a:avLst/>
          </a:prstGeom>
          <a:solidFill>
            <a:schemeClr val="accent1"/>
          </a:solidFill>
          <a:ln w="127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Straight Connector 160">
            <a:extLst>
              <a:ext uri="{FF2B5EF4-FFF2-40B4-BE49-F238E27FC236}">
                <a16:creationId xmlns:a16="http://schemas.microsoft.com/office/drawing/2014/main" id="{38174576-3E9C-C895-18C0-8F08BD11E373}"/>
              </a:ext>
            </a:extLst>
          </p:cNvPr>
          <p:cNvCxnSpPr/>
          <p:nvPr/>
        </p:nvCxnSpPr>
        <p:spPr bwMode="auto">
          <a:xfrm>
            <a:off x="8260281" y="3676650"/>
            <a:ext cx="0" cy="76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2" name="Straight Connector 161">
            <a:extLst>
              <a:ext uri="{FF2B5EF4-FFF2-40B4-BE49-F238E27FC236}">
                <a16:creationId xmlns:a16="http://schemas.microsoft.com/office/drawing/2014/main" id="{B7D27303-5D6A-090C-7EFA-5AEE7290FE78}"/>
              </a:ext>
            </a:extLst>
          </p:cNvPr>
          <p:cNvCxnSpPr/>
          <p:nvPr/>
        </p:nvCxnSpPr>
        <p:spPr bwMode="auto">
          <a:xfrm>
            <a:off x="7679708" y="3690937"/>
            <a:ext cx="0" cy="76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 name="Straight Connector 162">
            <a:extLst>
              <a:ext uri="{FF2B5EF4-FFF2-40B4-BE49-F238E27FC236}">
                <a16:creationId xmlns:a16="http://schemas.microsoft.com/office/drawing/2014/main" id="{A808A900-734C-0217-6A91-F7B86A9880DF}"/>
              </a:ext>
            </a:extLst>
          </p:cNvPr>
          <p:cNvCxnSpPr/>
          <p:nvPr/>
        </p:nvCxnSpPr>
        <p:spPr bwMode="auto">
          <a:xfrm>
            <a:off x="7867650" y="3666331"/>
            <a:ext cx="0" cy="76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Straight Connector 163">
            <a:extLst>
              <a:ext uri="{FF2B5EF4-FFF2-40B4-BE49-F238E27FC236}">
                <a16:creationId xmlns:a16="http://schemas.microsoft.com/office/drawing/2014/main" id="{EA89D9E5-B1F1-12BB-0BBB-6221BB521F06}"/>
              </a:ext>
            </a:extLst>
          </p:cNvPr>
          <p:cNvCxnSpPr/>
          <p:nvPr/>
        </p:nvCxnSpPr>
        <p:spPr bwMode="auto">
          <a:xfrm>
            <a:off x="8022894" y="3690937"/>
            <a:ext cx="0" cy="76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Straight Connector 164">
            <a:extLst>
              <a:ext uri="{FF2B5EF4-FFF2-40B4-BE49-F238E27FC236}">
                <a16:creationId xmlns:a16="http://schemas.microsoft.com/office/drawing/2014/main" id="{F5D32E6C-09A6-71FB-82E3-860E2300E518}"/>
              </a:ext>
            </a:extLst>
          </p:cNvPr>
          <p:cNvCxnSpPr/>
          <p:nvPr/>
        </p:nvCxnSpPr>
        <p:spPr bwMode="auto">
          <a:xfrm>
            <a:off x="8142638" y="3648075"/>
            <a:ext cx="0" cy="76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6" name="TextBox 165">
            <a:extLst>
              <a:ext uri="{FF2B5EF4-FFF2-40B4-BE49-F238E27FC236}">
                <a16:creationId xmlns:a16="http://schemas.microsoft.com/office/drawing/2014/main" id="{223F8757-5822-EF51-AAAF-BCE690912662}"/>
              </a:ext>
            </a:extLst>
          </p:cNvPr>
          <p:cNvSpPr txBox="1"/>
          <p:nvPr/>
        </p:nvSpPr>
        <p:spPr>
          <a:xfrm>
            <a:off x="7573045" y="4537082"/>
            <a:ext cx="700833" cy="646331"/>
          </a:xfrm>
          <a:prstGeom prst="rect">
            <a:avLst/>
          </a:prstGeom>
          <a:noFill/>
        </p:spPr>
        <p:txBody>
          <a:bodyPr wrap="none" rtlCol="0">
            <a:spAutoFit/>
          </a:bodyPr>
          <a:lstStyle/>
          <a:p>
            <a:r>
              <a:rPr lang="en-US" dirty="0"/>
              <a:t>Parallel</a:t>
            </a:r>
          </a:p>
          <a:p>
            <a:r>
              <a:rPr lang="en-US" dirty="0"/>
              <a:t>Buss</a:t>
            </a:r>
          </a:p>
          <a:p>
            <a:r>
              <a:rPr lang="en-US" dirty="0"/>
              <a:t>Output</a:t>
            </a:r>
          </a:p>
        </p:txBody>
      </p:sp>
    </p:spTree>
    <p:extLst>
      <p:ext uri="{BB962C8B-B14F-4D97-AF65-F5344CB8AC3E}">
        <p14:creationId xmlns:p14="http://schemas.microsoft.com/office/powerpoint/2010/main" val="6027992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25AC7-F756-481E-8742-571A37690928}"/>
              </a:ext>
            </a:extLst>
          </p:cNvPr>
          <p:cNvSpPr>
            <a:spLocks noGrp="1"/>
          </p:cNvSpPr>
          <p:nvPr>
            <p:ph type="title"/>
          </p:nvPr>
        </p:nvSpPr>
        <p:spPr/>
        <p:txBody>
          <a:bodyPr/>
          <a:lstStyle/>
          <a:p>
            <a:r>
              <a:rPr lang="en-US" dirty="0"/>
              <a:t>25mil</a:t>
            </a:r>
          </a:p>
        </p:txBody>
      </p:sp>
      <p:pic>
        <p:nvPicPr>
          <p:cNvPr id="6" name="Content Placeholder 5">
            <a:extLst>
              <a:ext uri="{FF2B5EF4-FFF2-40B4-BE49-F238E27FC236}">
                <a16:creationId xmlns:a16="http://schemas.microsoft.com/office/drawing/2014/main" id="{B97C1BE0-05B1-458B-B0BB-3364B0E35D36}"/>
              </a:ext>
            </a:extLst>
          </p:cNvPr>
          <p:cNvPicPr>
            <a:picLocks noGrp="1" noChangeAspect="1"/>
          </p:cNvPicPr>
          <p:nvPr>
            <p:ph idx="1"/>
          </p:nvPr>
        </p:nvPicPr>
        <p:blipFill>
          <a:blip r:embed="rId2"/>
          <a:stretch>
            <a:fillRect/>
          </a:stretch>
        </p:blipFill>
        <p:spPr>
          <a:xfrm>
            <a:off x="4764232" y="1996440"/>
            <a:ext cx="4379768" cy="4114800"/>
          </a:xfrm>
        </p:spPr>
      </p:pic>
      <p:sp>
        <p:nvSpPr>
          <p:cNvPr id="4" name="Slide Number Placeholder 3">
            <a:extLst>
              <a:ext uri="{FF2B5EF4-FFF2-40B4-BE49-F238E27FC236}">
                <a16:creationId xmlns:a16="http://schemas.microsoft.com/office/drawing/2014/main" id="{9BAB4BC9-F251-414E-A5D4-99A5EB2017AD}"/>
              </a:ext>
            </a:extLst>
          </p:cNvPr>
          <p:cNvSpPr>
            <a:spLocks noGrp="1"/>
          </p:cNvSpPr>
          <p:nvPr>
            <p:ph type="sldNum" sz="quarter" idx="10"/>
          </p:nvPr>
        </p:nvSpPr>
        <p:spPr/>
        <p:txBody>
          <a:bodyPr/>
          <a:lstStyle/>
          <a:p>
            <a:pPr>
              <a:defRPr/>
            </a:pPr>
            <a:fld id="{714D1B9A-C289-4C0D-97F1-45416F7772A7}" type="slidenum">
              <a:rPr lang="en-US" smtClean="0"/>
              <a:pPr>
                <a:defRPr/>
              </a:pPr>
              <a:t>50</a:t>
            </a:fld>
            <a:endParaRPr lang="en-US"/>
          </a:p>
        </p:txBody>
      </p:sp>
      <p:pic>
        <p:nvPicPr>
          <p:cNvPr id="8" name="Picture 7">
            <a:extLst>
              <a:ext uri="{FF2B5EF4-FFF2-40B4-BE49-F238E27FC236}">
                <a16:creationId xmlns:a16="http://schemas.microsoft.com/office/drawing/2014/main" id="{A58970B7-B2EF-4ECE-95E9-9116DFE40A9E}"/>
              </a:ext>
            </a:extLst>
          </p:cNvPr>
          <p:cNvPicPr>
            <a:picLocks noChangeAspect="1"/>
          </p:cNvPicPr>
          <p:nvPr/>
        </p:nvPicPr>
        <p:blipFill>
          <a:blip r:embed="rId3"/>
          <a:stretch>
            <a:fillRect/>
          </a:stretch>
        </p:blipFill>
        <p:spPr>
          <a:xfrm>
            <a:off x="1" y="1799969"/>
            <a:ext cx="4572000" cy="4295402"/>
          </a:xfrm>
          <a:prstGeom prst="rect">
            <a:avLst/>
          </a:prstGeom>
        </p:spPr>
      </p:pic>
    </p:spTree>
    <p:extLst>
      <p:ext uri="{BB962C8B-B14F-4D97-AF65-F5344CB8AC3E}">
        <p14:creationId xmlns:p14="http://schemas.microsoft.com/office/powerpoint/2010/main" val="383728315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25AC7-F756-481E-8742-571A37690928}"/>
              </a:ext>
            </a:extLst>
          </p:cNvPr>
          <p:cNvSpPr>
            <a:spLocks noGrp="1"/>
          </p:cNvSpPr>
          <p:nvPr>
            <p:ph type="title"/>
          </p:nvPr>
        </p:nvSpPr>
        <p:spPr/>
        <p:txBody>
          <a:bodyPr/>
          <a:lstStyle/>
          <a:p>
            <a:r>
              <a:rPr lang="en-US" dirty="0"/>
              <a:t>                                                       25mil</a:t>
            </a:r>
          </a:p>
        </p:txBody>
      </p:sp>
      <p:sp>
        <p:nvSpPr>
          <p:cNvPr id="4" name="Slide Number Placeholder 3">
            <a:extLst>
              <a:ext uri="{FF2B5EF4-FFF2-40B4-BE49-F238E27FC236}">
                <a16:creationId xmlns:a16="http://schemas.microsoft.com/office/drawing/2014/main" id="{9BAB4BC9-F251-414E-A5D4-99A5EB2017AD}"/>
              </a:ext>
            </a:extLst>
          </p:cNvPr>
          <p:cNvSpPr>
            <a:spLocks noGrp="1"/>
          </p:cNvSpPr>
          <p:nvPr>
            <p:ph type="sldNum" sz="quarter" idx="10"/>
          </p:nvPr>
        </p:nvSpPr>
        <p:spPr/>
        <p:txBody>
          <a:bodyPr/>
          <a:lstStyle/>
          <a:p>
            <a:pPr>
              <a:defRPr/>
            </a:pPr>
            <a:fld id="{714D1B9A-C289-4C0D-97F1-45416F7772A7}" type="slidenum">
              <a:rPr lang="en-US" smtClean="0"/>
              <a:pPr>
                <a:defRPr/>
              </a:pPr>
              <a:t>51</a:t>
            </a:fld>
            <a:endParaRPr lang="en-US"/>
          </a:p>
        </p:txBody>
      </p:sp>
      <p:pic>
        <p:nvPicPr>
          <p:cNvPr id="8" name="Picture 7">
            <a:extLst>
              <a:ext uri="{FF2B5EF4-FFF2-40B4-BE49-F238E27FC236}">
                <a16:creationId xmlns:a16="http://schemas.microsoft.com/office/drawing/2014/main" id="{A58970B7-B2EF-4ECE-95E9-9116DFE40A9E}"/>
              </a:ext>
            </a:extLst>
          </p:cNvPr>
          <p:cNvPicPr>
            <a:picLocks noChangeAspect="1"/>
          </p:cNvPicPr>
          <p:nvPr/>
        </p:nvPicPr>
        <p:blipFill>
          <a:blip r:embed="rId2"/>
          <a:stretch>
            <a:fillRect/>
          </a:stretch>
        </p:blipFill>
        <p:spPr>
          <a:xfrm>
            <a:off x="0" y="0"/>
            <a:ext cx="6493682" cy="6100826"/>
          </a:xfrm>
          <a:prstGeom prst="rect">
            <a:avLst/>
          </a:prstGeom>
        </p:spPr>
      </p:pic>
      <p:sp>
        <p:nvSpPr>
          <p:cNvPr id="3" name="Content Placeholder 2">
            <a:extLst>
              <a:ext uri="{FF2B5EF4-FFF2-40B4-BE49-F238E27FC236}">
                <a16:creationId xmlns:a16="http://schemas.microsoft.com/office/drawing/2014/main" id="{07CA5608-A439-43DC-900D-975BC316004F}"/>
              </a:ext>
            </a:extLst>
          </p:cNvPr>
          <p:cNvSpPr>
            <a:spLocks noGrp="1"/>
          </p:cNvSpPr>
          <p:nvPr>
            <p:ph idx="1"/>
          </p:nvPr>
        </p:nvSpPr>
        <p:spPr>
          <a:xfrm>
            <a:off x="6779622" y="1447800"/>
            <a:ext cx="1602377" cy="4114800"/>
          </a:xfrm>
        </p:spPr>
        <p:txBody>
          <a:bodyPr/>
          <a:lstStyle/>
          <a:p>
            <a:endParaRPr lang="en-US" dirty="0"/>
          </a:p>
        </p:txBody>
      </p:sp>
    </p:spTree>
    <p:extLst>
      <p:ext uri="{BB962C8B-B14F-4D97-AF65-F5344CB8AC3E}">
        <p14:creationId xmlns:p14="http://schemas.microsoft.com/office/powerpoint/2010/main" val="371555004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25AC7-F756-481E-8742-571A37690928}"/>
              </a:ext>
            </a:extLst>
          </p:cNvPr>
          <p:cNvSpPr>
            <a:spLocks noGrp="1"/>
          </p:cNvSpPr>
          <p:nvPr>
            <p:ph type="title"/>
          </p:nvPr>
        </p:nvSpPr>
        <p:spPr/>
        <p:txBody>
          <a:bodyPr/>
          <a:lstStyle/>
          <a:p>
            <a:r>
              <a:rPr lang="en-US" dirty="0"/>
              <a:t>25mil</a:t>
            </a:r>
          </a:p>
        </p:txBody>
      </p:sp>
      <p:sp>
        <p:nvSpPr>
          <p:cNvPr id="4" name="Slide Number Placeholder 3">
            <a:extLst>
              <a:ext uri="{FF2B5EF4-FFF2-40B4-BE49-F238E27FC236}">
                <a16:creationId xmlns:a16="http://schemas.microsoft.com/office/drawing/2014/main" id="{9BAB4BC9-F251-414E-A5D4-99A5EB2017AD}"/>
              </a:ext>
            </a:extLst>
          </p:cNvPr>
          <p:cNvSpPr>
            <a:spLocks noGrp="1"/>
          </p:cNvSpPr>
          <p:nvPr>
            <p:ph type="sldNum" sz="quarter" idx="10"/>
          </p:nvPr>
        </p:nvSpPr>
        <p:spPr/>
        <p:txBody>
          <a:bodyPr/>
          <a:lstStyle/>
          <a:p>
            <a:pPr>
              <a:defRPr/>
            </a:pPr>
            <a:fld id="{714D1B9A-C289-4C0D-97F1-45416F7772A7}" type="slidenum">
              <a:rPr lang="en-US" smtClean="0"/>
              <a:pPr>
                <a:defRPr/>
              </a:pPr>
              <a:t>52</a:t>
            </a:fld>
            <a:endParaRPr lang="en-US"/>
          </a:p>
        </p:txBody>
      </p:sp>
      <p:pic>
        <p:nvPicPr>
          <p:cNvPr id="10" name="Content Placeholder 9">
            <a:extLst>
              <a:ext uri="{FF2B5EF4-FFF2-40B4-BE49-F238E27FC236}">
                <a16:creationId xmlns:a16="http://schemas.microsoft.com/office/drawing/2014/main" id="{90D4EE04-9F4B-4086-83F5-E750DCB8FF2F}"/>
              </a:ext>
            </a:extLst>
          </p:cNvPr>
          <p:cNvPicPr>
            <a:picLocks noGrp="1" noChangeAspect="1"/>
          </p:cNvPicPr>
          <p:nvPr>
            <p:ph idx="1"/>
          </p:nvPr>
        </p:nvPicPr>
        <p:blipFill>
          <a:blip r:embed="rId2"/>
          <a:stretch>
            <a:fillRect/>
          </a:stretch>
        </p:blipFill>
        <p:spPr>
          <a:xfrm>
            <a:off x="2305916" y="1447800"/>
            <a:ext cx="4379768" cy="4114800"/>
          </a:xfrm>
        </p:spPr>
      </p:pic>
    </p:spTree>
    <p:extLst>
      <p:ext uri="{BB962C8B-B14F-4D97-AF65-F5344CB8AC3E}">
        <p14:creationId xmlns:p14="http://schemas.microsoft.com/office/powerpoint/2010/main" val="3416012741"/>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44169-A298-4852-8571-4CCD4D2F3372}"/>
              </a:ext>
            </a:extLst>
          </p:cNvPr>
          <p:cNvSpPr>
            <a:spLocks noGrp="1"/>
          </p:cNvSpPr>
          <p:nvPr>
            <p:ph type="title"/>
          </p:nvPr>
        </p:nvSpPr>
        <p:spPr/>
        <p:txBody>
          <a:bodyPr/>
          <a:lstStyle/>
          <a:p>
            <a:r>
              <a:rPr lang="en-US" dirty="0"/>
              <a:t>50 Space</a:t>
            </a:r>
          </a:p>
        </p:txBody>
      </p:sp>
      <p:pic>
        <p:nvPicPr>
          <p:cNvPr id="6" name="Content Placeholder 5">
            <a:extLst>
              <a:ext uri="{FF2B5EF4-FFF2-40B4-BE49-F238E27FC236}">
                <a16:creationId xmlns:a16="http://schemas.microsoft.com/office/drawing/2014/main" id="{62F3A439-F5D7-43CC-810E-1FBC93429AFF}"/>
              </a:ext>
            </a:extLst>
          </p:cNvPr>
          <p:cNvPicPr>
            <a:picLocks noGrp="1" noChangeAspect="1"/>
          </p:cNvPicPr>
          <p:nvPr>
            <p:ph idx="1"/>
          </p:nvPr>
        </p:nvPicPr>
        <p:blipFill>
          <a:blip r:embed="rId2"/>
          <a:stretch>
            <a:fillRect/>
          </a:stretch>
        </p:blipFill>
        <p:spPr>
          <a:xfrm>
            <a:off x="4610100" y="1931126"/>
            <a:ext cx="4379768" cy="4114800"/>
          </a:xfrm>
        </p:spPr>
      </p:pic>
      <p:sp>
        <p:nvSpPr>
          <p:cNvPr id="4" name="Slide Number Placeholder 3">
            <a:extLst>
              <a:ext uri="{FF2B5EF4-FFF2-40B4-BE49-F238E27FC236}">
                <a16:creationId xmlns:a16="http://schemas.microsoft.com/office/drawing/2014/main" id="{54642B08-F92B-4243-AD5B-1BC83B685203}"/>
              </a:ext>
            </a:extLst>
          </p:cNvPr>
          <p:cNvSpPr>
            <a:spLocks noGrp="1"/>
          </p:cNvSpPr>
          <p:nvPr>
            <p:ph type="sldNum" sz="quarter" idx="10"/>
          </p:nvPr>
        </p:nvSpPr>
        <p:spPr/>
        <p:txBody>
          <a:bodyPr/>
          <a:lstStyle/>
          <a:p>
            <a:pPr>
              <a:defRPr/>
            </a:pPr>
            <a:fld id="{714D1B9A-C289-4C0D-97F1-45416F7772A7}" type="slidenum">
              <a:rPr lang="en-US" smtClean="0"/>
              <a:pPr>
                <a:defRPr/>
              </a:pPr>
              <a:t>53</a:t>
            </a:fld>
            <a:endParaRPr lang="en-US"/>
          </a:p>
        </p:txBody>
      </p:sp>
      <p:pic>
        <p:nvPicPr>
          <p:cNvPr id="8" name="Picture 7">
            <a:extLst>
              <a:ext uri="{FF2B5EF4-FFF2-40B4-BE49-F238E27FC236}">
                <a16:creationId xmlns:a16="http://schemas.microsoft.com/office/drawing/2014/main" id="{C2E700BE-80F1-48F2-AFBE-AC4AE94CA0FB}"/>
              </a:ext>
            </a:extLst>
          </p:cNvPr>
          <p:cNvPicPr>
            <a:picLocks noChangeAspect="1"/>
          </p:cNvPicPr>
          <p:nvPr/>
        </p:nvPicPr>
        <p:blipFill>
          <a:blip r:embed="rId3"/>
          <a:stretch>
            <a:fillRect/>
          </a:stretch>
        </p:blipFill>
        <p:spPr>
          <a:xfrm>
            <a:off x="0" y="1931127"/>
            <a:ext cx="4379768" cy="4114800"/>
          </a:xfrm>
          <a:prstGeom prst="rect">
            <a:avLst/>
          </a:prstGeom>
        </p:spPr>
      </p:pic>
    </p:spTree>
    <p:extLst>
      <p:ext uri="{BB962C8B-B14F-4D97-AF65-F5344CB8AC3E}">
        <p14:creationId xmlns:p14="http://schemas.microsoft.com/office/powerpoint/2010/main" val="136726071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83425404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3733800" cy="518719"/>
          </a:xfrm>
        </p:spPr>
        <p:txBody>
          <a:bodyPr/>
          <a:lstStyle/>
          <a:p>
            <a:r>
              <a:rPr lang="en-US" sz="1800" dirty="0"/>
              <a:t>Blocking Capacitors</a:t>
            </a:r>
            <a:br>
              <a:rPr lang="en-US" sz="1800" dirty="0"/>
            </a:br>
            <a:r>
              <a:rPr lang="en-US" sz="1800" dirty="0"/>
              <a:t>based on footprint @ 26 Gbps</a:t>
            </a:r>
          </a:p>
        </p:txBody>
      </p:sp>
      <p:sp>
        <p:nvSpPr>
          <p:cNvPr id="3" name="Content Placeholder 2">
            <a:extLst>
              <a:ext uri="{FF2B5EF4-FFF2-40B4-BE49-F238E27FC236}">
                <a16:creationId xmlns:a16="http://schemas.microsoft.com/office/drawing/2014/main" id="{1715463F-C762-4317-9F98-5162E5D5D168}"/>
              </a:ext>
            </a:extLst>
          </p:cNvPr>
          <p:cNvSpPr>
            <a:spLocks noGrp="1"/>
          </p:cNvSpPr>
          <p:nvPr>
            <p:ph idx="1"/>
          </p:nvPr>
        </p:nvSpPr>
        <p:spPr>
          <a:xfrm>
            <a:off x="292221" y="771772"/>
            <a:ext cx="3912310" cy="4668125"/>
          </a:xfrm>
        </p:spPr>
        <p:txBody>
          <a:bodyPr/>
          <a:lstStyle/>
          <a:p>
            <a:r>
              <a:rPr lang="en-US" sz="2000" dirty="0"/>
              <a:t>No capacitor simple 7mil trace</a:t>
            </a:r>
          </a:p>
          <a:p>
            <a:pPr lvl="1"/>
            <a:r>
              <a:rPr lang="en-US" sz="1800" b="0" dirty="0"/>
              <a:t>0.687UI x 0.237V</a:t>
            </a:r>
          </a:p>
          <a:p>
            <a:endParaRPr lang="en-US" sz="2000" dirty="0"/>
          </a:p>
          <a:p>
            <a:r>
              <a:rPr lang="en-US" sz="2000" dirty="0"/>
              <a:t>402  16 mils x 8 mils</a:t>
            </a:r>
          </a:p>
          <a:p>
            <a:pPr lvl="1"/>
            <a:r>
              <a:rPr lang="en-US" sz="1800" b="0" dirty="0"/>
              <a:t>0.687UI x 0.232</a:t>
            </a:r>
          </a:p>
          <a:p>
            <a:endParaRPr lang="en-US" sz="2000" dirty="0"/>
          </a:p>
          <a:p>
            <a:r>
              <a:rPr lang="en-US" sz="2000" dirty="0"/>
              <a:t>201  8mils x 4 mils</a:t>
            </a:r>
          </a:p>
          <a:p>
            <a:pPr lvl="1"/>
            <a:r>
              <a:rPr lang="en-US" sz="1800" b="0" dirty="0"/>
              <a:t>0.673UI x 0.226V</a:t>
            </a:r>
          </a:p>
          <a:p>
            <a:endParaRPr lang="en-US" sz="2000" dirty="0"/>
          </a:p>
          <a:p>
            <a:endParaRPr lang="en-US" sz="2000" dirty="0"/>
          </a:p>
          <a:p>
            <a:r>
              <a:rPr lang="en-US" sz="2000" dirty="0"/>
              <a:t>603  24mils x 12 mils</a:t>
            </a:r>
          </a:p>
          <a:p>
            <a:pPr lvl="1"/>
            <a:r>
              <a:rPr lang="en-US" sz="1800" b="0" dirty="0"/>
              <a:t>0.685UI x 0.227V</a:t>
            </a:r>
          </a:p>
          <a:p>
            <a:pPr marL="457200" lvl="1" indent="0">
              <a:buNone/>
            </a:pPr>
            <a:r>
              <a:rPr lang="en-US" sz="1200" b="0" dirty="0"/>
              <a:t>Does not account for added height above ground plane</a:t>
            </a:r>
          </a:p>
          <a:p>
            <a:endParaRPr lang="en-US" dirty="0"/>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55</a:t>
            </a:fld>
            <a:endParaRPr lang="en-US"/>
          </a:p>
        </p:txBody>
      </p:sp>
      <p:sp>
        <p:nvSpPr>
          <p:cNvPr id="14" name="TextBox 13">
            <a:extLst>
              <a:ext uri="{FF2B5EF4-FFF2-40B4-BE49-F238E27FC236}">
                <a16:creationId xmlns:a16="http://schemas.microsoft.com/office/drawing/2014/main" id="{E2BEA55A-4B33-43BB-90FA-C4A5332B52B2}"/>
              </a:ext>
            </a:extLst>
          </p:cNvPr>
          <p:cNvSpPr txBox="1"/>
          <p:nvPr/>
        </p:nvSpPr>
        <p:spPr>
          <a:xfrm>
            <a:off x="292221" y="5439897"/>
            <a:ext cx="1685077" cy="646331"/>
          </a:xfrm>
          <a:prstGeom prst="rect">
            <a:avLst/>
          </a:prstGeom>
          <a:noFill/>
        </p:spPr>
        <p:txBody>
          <a:bodyPr wrap="none" rtlCol="0">
            <a:spAutoFit/>
          </a:bodyPr>
          <a:lstStyle/>
          <a:p>
            <a:r>
              <a:rPr lang="en-US" dirty="0"/>
              <a:t>402 = 16 mils x  8 mils</a:t>
            </a:r>
          </a:p>
          <a:p>
            <a:r>
              <a:rPr lang="en-US" dirty="0"/>
              <a:t>201 = 8 mils x 4 mils</a:t>
            </a:r>
          </a:p>
          <a:p>
            <a:r>
              <a:rPr lang="en-US" dirty="0"/>
              <a:t>603 = 24 mils x 12 mils</a:t>
            </a:r>
          </a:p>
        </p:txBody>
      </p:sp>
      <p:pic>
        <p:nvPicPr>
          <p:cNvPr id="16" name="Picture 15">
            <a:extLst>
              <a:ext uri="{FF2B5EF4-FFF2-40B4-BE49-F238E27FC236}">
                <a16:creationId xmlns:a16="http://schemas.microsoft.com/office/drawing/2014/main" id="{8884D8C2-6793-4C48-8A77-D340BF593F87}"/>
              </a:ext>
            </a:extLst>
          </p:cNvPr>
          <p:cNvPicPr>
            <a:picLocks noChangeAspect="1"/>
          </p:cNvPicPr>
          <p:nvPr/>
        </p:nvPicPr>
        <p:blipFill>
          <a:blip r:embed="rId2"/>
          <a:stretch>
            <a:fillRect/>
          </a:stretch>
        </p:blipFill>
        <p:spPr>
          <a:xfrm>
            <a:off x="5293453" y="3"/>
            <a:ext cx="3850545" cy="1544394"/>
          </a:xfrm>
          <a:prstGeom prst="rect">
            <a:avLst/>
          </a:prstGeom>
        </p:spPr>
      </p:pic>
      <p:pic>
        <p:nvPicPr>
          <p:cNvPr id="18" name="Picture 17">
            <a:extLst>
              <a:ext uri="{FF2B5EF4-FFF2-40B4-BE49-F238E27FC236}">
                <a16:creationId xmlns:a16="http://schemas.microsoft.com/office/drawing/2014/main" id="{77CCD49B-2147-464A-A3D6-B76BF32C06AE}"/>
              </a:ext>
            </a:extLst>
          </p:cNvPr>
          <p:cNvPicPr>
            <a:picLocks noChangeAspect="1"/>
          </p:cNvPicPr>
          <p:nvPr/>
        </p:nvPicPr>
        <p:blipFill>
          <a:blip r:embed="rId3"/>
          <a:stretch>
            <a:fillRect/>
          </a:stretch>
        </p:blipFill>
        <p:spPr>
          <a:xfrm>
            <a:off x="5293453" y="1563090"/>
            <a:ext cx="3989202" cy="1628247"/>
          </a:xfrm>
          <a:prstGeom prst="rect">
            <a:avLst/>
          </a:prstGeom>
        </p:spPr>
      </p:pic>
      <p:pic>
        <p:nvPicPr>
          <p:cNvPr id="20" name="Picture 19">
            <a:extLst>
              <a:ext uri="{FF2B5EF4-FFF2-40B4-BE49-F238E27FC236}">
                <a16:creationId xmlns:a16="http://schemas.microsoft.com/office/drawing/2014/main" id="{9FDC58A0-BCAF-4EE3-AB54-EE097E9ADCE2}"/>
              </a:ext>
            </a:extLst>
          </p:cNvPr>
          <p:cNvPicPr>
            <a:picLocks noChangeAspect="1"/>
          </p:cNvPicPr>
          <p:nvPr/>
        </p:nvPicPr>
        <p:blipFill>
          <a:blip r:embed="rId4"/>
          <a:stretch>
            <a:fillRect/>
          </a:stretch>
        </p:blipFill>
        <p:spPr>
          <a:xfrm>
            <a:off x="5293453" y="3191337"/>
            <a:ext cx="3989202" cy="1590253"/>
          </a:xfrm>
          <a:prstGeom prst="rect">
            <a:avLst/>
          </a:prstGeom>
        </p:spPr>
      </p:pic>
      <p:pic>
        <p:nvPicPr>
          <p:cNvPr id="22" name="Picture 21">
            <a:extLst>
              <a:ext uri="{FF2B5EF4-FFF2-40B4-BE49-F238E27FC236}">
                <a16:creationId xmlns:a16="http://schemas.microsoft.com/office/drawing/2014/main" id="{234CA182-B1E4-40AC-8F82-0FE770BE6781}"/>
              </a:ext>
            </a:extLst>
          </p:cNvPr>
          <p:cNvPicPr>
            <a:picLocks noChangeAspect="1"/>
          </p:cNvPicPr>
          <p:nvPr/>
        </p:nvPicPr>
        <p:blipFill>
          <a:blip r:embed="rId5"/>
          <a:stretch>
            <a:fillRect/>
          </a:stretch>
        </p:blipFill>
        <p:spPr>
          <a:xfrm>
            <a:off x="5293454" y="4781590"/>
            <a:ext cx="3850546" cy="1509708"/>
          </a:xfrm>
          <a:prstGeom prst="rect">
            <a:avLst/>
          </a:prstGeom>
        </p:spPr>
      </p:pic>
    </p:spTree>
    <p:extLst>
      <p:ext uri="{BB962C8B-B14F-4D97-AF65-F5344CB8AC3E}">
        <p14:creationId xmlns:p14="http://schemas.microsoft.com/office/powerpoint/2010/main" val="252428880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3733800" cy="518719"/>
          </a:xfrm>
        </p:spPr>
        <p:txBody>
          <a:bodyPr/>
          <a:lstStyle/>
          <a:p>
            <a:r>
              <a:rPr lang="en-US" sz="1800" dirty="0"/>
              <a:t>Blocking Capacitors</a:t>
            </a:r>
            <a:br>
              <a:rPr lang="en-US" sz="1800" dirty="0"/>
            </a:br>
            <a:r>
              <a:rPr lang="en-US" sz="1800" dirty="0"/>
              <a:t>footprint Capacitance issue 30Gbps</a:t>
            </a:r>
          </a:p>
        </p:txBody>
      </p:sp>
      <p:sp>
        <p:nvSpPr>
          <p:cNvPr id="3" name="Content Placeholder 2">
            <a:extLst>
              <a:ext uri="{FF2B5EF4-FFF2-40B4-BE49-F238E27FC236}">
                <a16:creationId xmlns:a16="http://schemas.microsoft.com/office/drawing/2014/main" id="{1715463F-C762-4317-9F98-5162E5D5D168}"/>
              </a:ext>
            </a:extLst>
          </p:cNvPr>
          <p:cNvSpPr>
            <a:spLocks noGrp="1"/>
          </p:cNvSpPr>
          <p:nvPr>
            <p:ph idx="1"/>
          </p:nvPr>
        </p:nvSpPr>
        <p:spPr>
          <a:xfrm>
            <a:off x="292221" y="771772"/>
            <a:ext cx="3919052" cy="4362289"/>
          </a:xfrm>
        </p:spPr>
        <p:txBody>
          <a:bodyPr/>
          <a:lstStyle/>
          <a:p>
            <a:r>
              <a:rPr lang="en-US" sz="2000" dirty="0"/>
              <a:t>Open Channel 7mil traces</a:t>
            </a:r>
          </a:p>
          <a:p>
            <a:endParaRPr lang="en-US" sz="2000" dirty="0"/>
          </a:p>
          <a:p>
            <a:endParaRPr lang="en-US" sz="2000" dirty="0"/>
          </a:p>
          <a:p>
            <a:r>
              <a:rPr lang="en-US" sz="2000" dirty="0"/>
              <a:t>402  16 mils x 8 mils</a:t>
            </a:r>
          </a:p>
          <a:p>
            <a:endParaRPr lang="en-US" sz="2000" dirty="0"/>
          </a:p>
          <a:p>
            <a:endParaRPr lang="en-US" sz="2000" dirty="0"/>
          </a:p>
          <a:p>
            <a:endParaRPr lang="en-US" sz="2000" dirty="0"/>
          </a:p>
          <a:p>
            <a:r>
              <a:rPr lang="en-US" sz="2000" dirty="0"/>
              <a:t>201  8mils x 4 mils</a:t>
            </a:r>
          </a:p>
          <a:p>
            <a:endParaRPr lang="en-US" sz="2000" dirty="0"/>
          </a:p>
          <a:p>
            <a:endParaRPr lang="en-US" sz="2000" dirty="0"/>
          </a:p>
          <a:p>
            <a:endParaRPr lang="en-US" sz="2000" dirty="0"/>
          </a:p>
          <a:p>
            <a:r>
              <a:rPr lang="en-US" sz="2000" dirty="0"/>
              <a:t>603  24mils x 12 mils</a:t>
            </a:r>
          </a:p>
          <a:p>
            <a:endParaRPr lang="en-US" dirty="0"/>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56</a:t>
            </a:fld>
            <a:endParaRPr lang="en-US"/>
          </a:p>
        </p:txBody>
      </p:sp>
      <p:sp>
        <p:nvSpPr>
          <p:cNvPr id="14" name="TextBox 13">
            <a:extLst>
              <a:ext uri="{FF2B5EF4-FFF2-40B4-BE49-F238E27FC236}">
                <a16:creationId xmlns:a16="http://schemas.microsoft.com/office/drawing/2014/main" id="{E2BEA55A-4B33-43BB-90FA-C4A5332B52B2}"/>
              </a:ext>
            </a:extLst>
          </p:cNvPr>
          <p:cNvSpPr txBox="1"/>
          <p:nvPr/>
        </p:nvSpPr>
        <p:spPr>
          <a:xfrm>
            <a:off x="292221" y="5439897"/>
            <a:ext cx="1685077" cy="646331"/>
          </a:xfrm>
          <a:prstGeom prst="rect">
            <a:avLst/>
          </a:prstGeom>
          <a:noFill/>
        </p:spPr>
        <p:txBody>
          <a:bodyPr wrap="none" rtlCol="0">
            <a:spAutoFit/>
          </a:bodyPr>
          <a:lstStyle/>
          <a:p>
            <a:r>
              <a:rPr lang="en-US" dirty="0"/>
              <a:t>402 = 16 mils x  8 mils</a:t>
            </a:r>
          </a:p>
          <a:p>
            <a:r>
              <a:rPr lang="en-US" dirty="0"/>
              <a:t>201 = 8 mils x 4 mils</a:t>
            </a:r>
          </a:p>
          <a:p>
            <a:r>
              <a:rPr lang="en-US" dirty="0"/>
              <a:t>603 = 24 mils x 12 mils</a:t>
            </a:r>
          </a:p>
        </p:txBody>
      </p:sp>
      <p:pic>
        <p:nvPicPr>
          <p:cNvPr id="6" name="Picture 5">
            <a:extLst>
              <a:ext uri="{FF2B5EF4-FFF2-40B4-BE49-F238E27FC236}">
                <a16:creationId xmlns:a16="http://schemas.microsoft.com/office/drawing/2014/main" id="{669996B8-4B1C-4644-A44F-4F31B9A13383}"/>
              </a:ext>
            </a:extLst>
          </p:cNvPr>
          <p:cNvPicPr>
            <a:picLocks noChangeAspect="1"/>
          </p:cNvPicPr>
          <p:nvPr/>
        </p:nvPicPr>
        <p:blipFill>
          <a:blip r:embed="rId2"/>
          <a:stretch>
            <a:fillRect/>
          </a:stretch>
        </p:blipFill>
        <p:spPr>
          <a:xfrm>
            <a:off x="5204992" y="1"/>
            <a:ext cx="4005418" cy="1563090"/>
          </a:xfrm>
          <a:prstGeom prst="rect">
            <a:avLst/>
          </a:prstGeom>
        </p:spPr>
      </p:pic>
      <p:pic>
        <p:nvPicPr>
          <p:cNvPr id="8" name="Picture 7">
            <a:extLst>
              <a:ext uri="{FF2B5EF4-FFF2-40B4-BE49-F238E27FC236}">
                <a16:creationId xmlns:a16="http://schemas.microsoft.com/office/drawing/2014/main" id="{FF67707A-6B3B-4F1E-A55A-94AD4920A80C}"/>
              </a:ext>
            </a:extLst>
          </p:cNvPr>
          <p:cNvPicPr>
            <a:picLocks noChangeAspect="1"/>
          </p:cNvPicPr>
          <p:nvPr/>
        </p:nvPicPr>
        <p:blipFill>
          <a:blip r:embed="rId3"/>
          <a:stretch>
            <a:fillRect/>
          </a:stretch>
        </p:blipFill>
        <p:spPr>
          <a:xfrm>
            <a:off x="5193374" y="1563091"/>
            <a:ext cx="4017035" cy="1563091"/>
          </a:xfrm>
          <a:prstGeom prst="rect">
            <a:avLst/>
          </a:prstGeom>
        </p:spPr>
      </p:pic>
      <p:pic>
        <p:nvPicPr>
          <p:cNvPr id="10" name="Picture 9">
            <a:extLst>
              <a:ext uri="{FF2B5EF4-FFF2-40B4-BE49-F238E27FC236}">
                <a16:creationId xmlns:a16="http://schemas.microsoft.com/office/drawing/2014/main" id="{0F523D77-31EA-491A-B757-FA9B46354B18}"/>
              </a:ext>
            </a:extLst>
          </p:cNvPr>
          <p:cNvPicPr>
            <a:picLocks noChangeAspect="1"/>
          </p:cNvPicPr>
          <p:nvPr/>
        </p:nvPicPr>
        <p:blipFill>
          <a:blip r:embed="rId4"/>
          <a:stretch>
            <a:fillRect/>
          </a:stretch>
        </p:blipFill>
        <p:spPr>
          <a:xfrm>
            <a:off x="5204992" y="3126181"/>
            <a:ext cx="4008660" cy="1584819"/>
          </a:xfrm>
          <a:prstGeom prst="rect">
            <a:avLst/>
          </a:prstGeom>
        </p:spPr>
      </p:pic>
      <p:pic>
        <p:nvPicPr>
          <p:cNvPr id="12" name="Picture 11">
            <a:extLst>
              <a:ext uri="{FF2B5EF4-FFF2-40B4-BE49-F238E27FC236}">
                <a16:creationId xmlns:a16="http://schemas.microsoft.com/office/drawing/2014/main" id="{F5CEF6B6-AC2F-4867-AC30-34378348CAB9}"/>
              </a:ext>
            </a:extLst>
          </p:cNvPr>
          <p:cNvPicPr>
            <a:picLocks noChangeAspect="1"/>
          </p:cNvPicPr>
          <p:nvPr/>
        </p:nvPicPr>
        <p:blipFill>
          <a:blip r:embed="rId5"/>
          <a:stretch>
            <a:fillRect/>
          </a:stretch>
        </p:blipFill>
        <p:spPr>
          <a:xfrm>
            <a:off x="5176789" y="4711000"/>
            <a:ext cx="4033620" cy="1569841"/>
          </a:xfrm>
          <a:prstGeom prst="rect">
            <a:avLst/>
          </a:prstGeom>
        </p:spPr>
      </p:pic>
    </p:spTree>
    <p:extLst>
      <p:ext uri="{BB962C8B-B14F-4D97-AF65-F5344CB8AC3E}">
        <p14:creationId xmlns:p14="http://schemas.microsoft.com/office/powerpoint/2010/main" val="211441552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3733800" cy="518719"/>
          </a:xfrm>
        </p:spPr>
        <p:txBody>
          <a:bodyPr/>
          <a:lstStyle/>
          <a:p>
            <a:r>
              <a:rPr lang="en-US" sz="1800" dirty="0"/>
              <a:t>Blocking Capacitors</a:t>
            </a:r>
            <a:br>
              <a:rPr lang="en-US" sz="1800" dirty="0"/>
            </a:br>
            <a:r>
              <a:rPr lang="en-US" sz="1800" dirty="0"/>
              <a:t>footprint Capacitance issue 34Gbps</a:t>
            </a:r>
          </a:p>
        </p:txBody>
      </p:sp>
      <p:sp>
        <p:nvSpPr>
          <p:cNvPr id="3" name="Content Placeholder 2">
            <a:extLst>
              <a:ext uri="{FF2B5EF4-FFF2-40B4-BE49-F238E27FC236}">
                <a16:creationId xmlns:a16="http://schemas.microsoft.com/office/drawing/2014/main" id="{1715463F-C762-4317-9F98-5162E5D5D168}"/>
              </a:ext>
            </a:extLst>
          </p:cNvPr>
          <p:cNvSpPr>
            <a:spLocks noGrp="1"/>
          </p:cNvSpPr>
          <p:nvPr>
            <p:ph idx="1"/>
          </p:nvPr>
        </p:nvSpPr>
        <p:spPr>
          <a:xfrm>
            <a:off x="292221" y="771772"/>
            <a:ext cx="3919052" cy="4362289"/>
          </a:xfrm>
        </p:spPr>
        <p:txBody>
          <a:bodyPr/>
          <a:lstStyle/>
          <a:p>
            <a:r>
              <a:rPr lang="en-US" sz="2000" dirty="0"/>
              <a:t>Channel 7mil traces No FFE</a:t>
            </a:r>
          </a:p>
          <a:p>
            <a:endParaRPr lang="en-US" sz="2000" dirty="0"/>
          </a:p>
          <a:p>
            <a:endParaRPr lang="en-US" sz="2000" dirty="0"/>
          </a:p>
          <a:p>
            <a:r>
              <a:rPr lang="en-US" sz="2000" dirty="0"/>
              <a:t>Open Channel 7mil traces</a:t>
            </a:r>
          </a:p>
          <a:p>
            <a:r>
              <a:rPr lang="en-US" sz="2000" dirty="0"/>
              <a:t>FFE Optimized at TX</a:t>
            </a:r>
          </a:p>
          <a:p>
            <a:endParaRPr lang="en-US" sz="2000" dirty="0"/>
          </a:p>
          <a:p>
            <a:endParaRPr lang="en-US" sz="2000" dirty="0"/>
          </a:p>
          <a:p>
            <a:r>
              <a:rPr lang="en-US" sz="2000" dirty="0"/>
              <a:t>402  18mils x 8 mils +FFE</a:t>
            </a:r>
          </a:p>
          <a:p>
            <a:endParaRPr lang="en-US" sz="2000" dirty="0"/>
          </a:p>
          <a:p>
            <a:endParaRPr lang="en-US" sz="2000" dirty="0"/>
          </a:p>
          <a:p>
            <a:endParaRPr lang="en-US" sz="2000" dirty="0"/>
          </a:p>
          <a:p>
            <a:r>
              <a:rPr lang="en-US" sz="2000" dirty="0"/>
              <a:t>402  18mils x 8 mils NO FFE</a:t>
            </a:r>
          </a:p>
          <a:p>
            <a:endParaRPr lang="en-US" dirty="0"/>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57</a:t>
            </a:fld>
            <a:endParaRPr lang="en-US"/>
          </a:p>
        </p:txBody>
      </p:sp>
      <p:sp>
        <p:nvSpPr>
          <p:cNvPr id="14" name="TextBox 13">
            <a:extLst>
              <a:ext uri="{FF2B5EF4-FFF2-40B4-BE49-F238E27FC236}">
                <a16:creationId xmlns:a16="http://schemas.microsoft.com/office/drawing/2014/main" id="{E2BEA55A-4B33-43BB-90FA-C4A5332B52B2}"/>
              </a:ext>
            </a:extLst>
          </p:cNvPr>
          <p:cNvSpPr txBox="1"/>
          <p:nvPr/>
        </p:nvSpPr>
        <p:spPr>
          <a:xfrm>
            <a:off x="292221" y="5439897"/>
            <a:ext cx="1685077" cy="646331"/>
          </a:xfrm>
          <a:prstGeom prst="rect">
            <a:avLst/>
          </a:prstGeom>
          <a:noFill/>
        </p:spPr>
        <p:txBody>
          <a:bodyPr wrap="none" rtlCol="0">
            <a:spAutoFit/>
          </a:bodyPr>
          <a:lstStyle/>
          <a:p>
            <a:r>
              <a:rPr lang="en-US" dirty="0"/>
              <a:t>402 = 16 mils x  8 mils</a:t>
            </a:r>
          </a:p>
          <a:p>
            <a:r>
              <a:rPr lang="en-US" dirty="0"/>
              <a:t>201 = 8 mils x 4 mils</a:t>
            </a:r>
          </a:p>
          <a:p>
            <a:r>
              <a:rPr lang="en-US" dirty="0"/>
              <a:t>603 = 24 mils x 12 mils</a:t>
            </a:r>
          </a:p>
        </p:txBody>
      </p:sp>
      <p:pic>
        <p:nvPicPr>
          <p:cNvPr id="7" name="Picture 6">
            <a:extLst>
              <a:ext uri="{FF2B5EF4-FFF2-40B4-BE49-F238E27FC236}">
                <a16:creationId xmlns:a16="http://schemas.microsoft.com/office/drawing/2014/main" id="{8A50369D-17EF-40B0-AA59-E0BB945ADD5C}"/>
              </a:ext>
            </a:extLst>
          </p:cNvPr>
          <p:cNvPicPr>
            <a:picLocks noChangeAspect="1"/>
          </p:cNvPicPr>
          <p:nvPr/>
        </p:nvPicPr>
        <p:blipFill>
          <a:blip r:embed="rId2"/>
          <a:stretch>
            <a:fillRect/>
          </a:stretch>
        </p:blipFill>
        <p:spPr>
          <a:xfrm>
            <a:off x="5410198" y="4571513"/>
            <a:ext cx="3733801" cy="1446973"/>
          </a:xfrm>
          <a:prstGeom prst="rect">
            <a:avLst/>
          </a:prstGeom>
        </p:spPr>
      </p:pic>
      <p:pic>
        <p:nvPicPr>
          <p:cNvPr id="11" name="Picture 10">
            <a:extLst>
              <a:ext uri="{FF2B5EF4-FFF2-40B4-BE49-F238E27FC236}">
                <a16:creationId xmlns:a16="http://schemas.microsoft.com/office/drawing/2014/main" id="{C7F35897-5C9E-4839-9AD5-DE46049FD4BD}"/>
              </a:ext>
            </a:extLst>
          </p:cNvPr>
          <p:cNvPicPr>
            <a:picLocks noChangeAspect="1"/>
          </p:cNvPicPr>
          <p:nvPr/>
        </p:nvPicPr>
        <p:blipFill>
          <a:blip r:embed="rId3"/>
          <a:stretch>
            <a:fillRect/>
          </a:stretch>
        </p:blipFill>
        <p:spPr>
          <a:xfrm>
            <a:off x="5410200" y="0"/>
            <a:ext cx="3733800" cy="1441563"/>
          </a:xfrm>
          <a:prstGeom prst="rect">
            <a:avLst/>
          </a:prstGeom>
        </p:spPr>
      </p:pic>
      <p:pic>
        <p:nvPicPr>
          <p:cNvPr id="15" name="Picture 14">
            <a:extLst>
              <a:ext uri="{FF2B5EF4-FFF2-40B4-BE49-F238E27FC236}">
                <a16:creationId xmlns:a16="http://schemas.microsoft.com/office/drawing/2014/main" id="{65610B08-825B-43D4-9BF7-7F6877DC2E89}"/>
              </a:ext>
            </a:extLst>
          </p:cNvPr>
          <p:cNvPicPr>
            <a:picLocks noChangeAspect="1"/>
          </p:cNvPicPr>
          <p:nvPr/>
        </p:nvPicPr>
        <p:blipFill>
          <a:blip r:embed="rId4"/>
          <a:stretch>
            <a:fillRect/>
          </a:stretch>
        </p:blipFill>
        <p:spPr>
          <a:xfrm>
            <a:off x="5410200" y="1441563"/>
            <a:ext cx="3733800" cy="1529080"/>
          </a:xfrm>
          <a:prstGeom prst="rect">
            <a:avLst/>
          </a:prstGeom>
        </p:spPr>
      </p:pic>
      <p:pic>
        <p:nvPicPr>
          <p:cNvPr id="17" name="Picture 16">
            <a:extLst>
              <a:ext uri="{FF2B5EF4-FFF2-40B4-BE49-F238E27FC236}">
                <a16:creationId xmlns:a16="http://schemas.microsoft.com/office/drawing/2014/main" id="{C5BBB4B2-3B76-4435-BC7B-F3E8B568E7E3}"/>
              </a:ext>
            </a:extLst>
          </p:cNvPr>
          <p:cNvPicPr>
            <a:picLocks noChangeAspect="1"/>
          </p:cNvPicPr>
          <p:nvPr/>
        </p:nvPicPr>
        <p:blipFill>
          <a:blip r:embed="rId5"/>
          <a:stretch>
            <a:fillRect/>
          </a:stretch>
        </p:blipFill>
        <p:spPr>
          <a:xfrm>
            <a:off x="5410197" y="3035938"/>
            <a:ext cx="3733801" cy="1470280"/>
          </a:xfrm>
          <a:prstGeom prst="rect">
            <a:avLst/>
          </a:prstGeom>
        </p:spPr>
      </p:pic>
    </p:spTree>
    <p:extLst>
      <p:ext uri="{BB962C8B-B14F-4D97-AF65-F5344CB8AC3E}">
        <p14:creationId xmlns:p14="http://schemas.microsoft.com/office/powerpoint/2010/main" val="3160528232"/>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3733800" cy="728444"/>
          </a:xfrm>
        </p:spPr>
        <p:txBody>
          <a:bodyPr/>
          <a:lstStyle/>
          <a:p>
            <a:r>
              <a:rPr lang="en-US" sz="1800" dirty="0"/>
              <a:t>Blocking Capacitors</a:t>
            </a:r>
            <a:br>
              <a:rPr lang="en-US" sz="1800" dirty="0"/>
            </a:br>
            <a:r>
              <a:rPr lang="en-US" sz="1800" dirty="0"/>
              <a:t>footprint Capacitance issue 56B/s, Reduced Length 4” to reduce loss</a:t>
            </a:r>
          </a:p>
        </p:txBody>
      </p:sp>
      <p:sp>
        <p:nvSpPr>
          <p:cNvPr id="3" name="Content Placeholder 2">
            <a:extLst>
              <a:ext uri="{FF2B5EF4-FFF2-40B4-BE49-F238E27FC236}">
                <a16:creationId xmlns:a16="http://schemas.microsoft.com/office/drawing/2014/main" id="{1715463F-C762-4317-9F98-5162E5D5D168}"/>
              </a:ext>
            </a:extLst>
          </p:cNvPr>
          <p:cNvSpPr>
            <a:spLocks noGrp="1"/>
          </p:cNvSpPr>
          <p:nvPr>
            <p:ph idx="1"/>
          </p:nvPr>
        </p:nvSpPr>
        <p:spPr>
          <a:xfrm>
            <a:off x="292221" y="981512"/>
            <a:ext cx="3558326" cy="4672668"/>
          </a:xfrm>
        </p:spPr>
        <p:txBody>
          <a:bodyPr/>
          <a:lstStyle/>
          <a:p>
            <a:r>
              <a:rPr lang="en-US" sz="2000" dirty="0"/>
              <a:t>Channel 7mil traces 402  18mils x 8 mils No FFE</a:t>
            </a:r>
          </a:p>
          <a:p>
            <a:endParaRPr lang="en-US" sz="2000" dirty="0"/>
          </a:p>
          <a:p>
            <a:endParaRPr lang="en-US" sz="2000" dirty="0"/>
          </a:p>
          <a:p>
            <a:r>
              <a:rPr lang="en-US" sz="2000" dirty="0"/>
              <a:t>Channel 7mil traces 402  18mils x 8 mils  FFE Optimized at TX</a:t>
            </a:r>
          </a:p>
          <a:p>
            <a:endParaRPr lang="en-US" sz="2000" dirty="0"/>
          </a:p>
          <a:p>
            <a:endParaRPr lang="en-US" sz="2000" dirty="0"/>
          </a:p>
          <a:p>
            <a:endParaRPr lang="en-US" sz="2000" dirty="0"/>
          </a:p>
          <a:p>
            <a:r>
              <a:rPr lang="en-US" sz="2000" dirty="0"/>
              <a:t>Channel 7mil traces 603  24mils x 12 mils  FFE Optimized at TX</a:t>
            </a:r>
          </a:p>
          <a:p>
            <a:endParaRPr lang="en-US" sz="2000" dirty="0"/>
          </a:p>
          <a:p>
            <a:endParaRPr lang="en-US" dirty="0"/>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58</a:t>
            </a:fld>
            <a:endParaRPr lang="en-US"/>
          </a:p>
        </p:txBody>
      </p:sp>
      <p:sp>
        <p:nvSpPr>
          <p:cNvPr id="14" name="TextBox 13">
            <a:extLst>
              <a:ext uri="{FF2B5EF4-FFF2-40B4-BE49-F238E27FC236}">
                <a16:creationId xmlns:a16="http://schemas.microsoft.com/office/drawing/2014/main" id="{E2BEA55A-4B33-43BB-90FA-C4A5332B52B2}"/>
              </a:ext>
            </a:extLst>
          </p:cNvPr>
          <p:cNvSpPr txBox="1"/>
          <p:nvPr/>
        </p:nvSpPr>
        <p:spPr>
          <a:xfrm>
            <a:off x="292221" y="5439897"/>
            <a:ext cx="1685077" cy="646331"/>
          </a:xfrm>
          <a:prstGeom prst="rect">
            <a:avLst/>
          </a:prstGeom>
          <a:noFill/>
        </p:spPr>
        <p:txBody>
          <a:bodyPr wrap="none" rtlCol="0">
            <a:spAutoFit/>
          </a:bodyPr>
          <a:lstStyle/>
          <a:p>
            <a:r>
              <a:rPr lang="en-US" dirty="0"/>
              <a:t>402 = 16 mils x  8 mils</a:t>
            </a:r>
          </a:p>
          <a:p>
            <a:r>
              <a:rPr lang="en-US" dirty="0"/>
              <a:t>201 = 8 mils x 4 mils</a:t>
            </a:r>
          </a:p>
          <a:p>
            <a:r>
              <a:rPr lang="en-US" dirty="0"/>
              <a:t>603 = 24 mils x 12 mils</a:t>
            </a:r>
          </a:p>
        </p:txBody>
      </p:sp>
      <p:pic>
        <p:nvPicPr>
          <p:cNvPr id="6" name="Picture 5">
            <a:extLst>
              <a:ext uri="{FF2B5EF4-FFF2-40B4-BE49-F238E27FC236}">
                <a16:creationId xmlns:a16="http://schemas.microsoft.com/office/drawing/2014/main" id="{E3583FB4-6572-4915-801A-08675B78CC31}"/>
              </a:ext>
            </a:extLst>
          </p:cNvPr>
          <p:cNvPicPr>
            <a:picLocks noChangeAspect="1"/>
          </p:cNvPicPr>
          <p:nvPr/>
        </p:nvPicPr>
        <p:blipFill>
          <a:blip r:embed="rId2"/>
          <a:stretch>
            <a:fillRect/>
          </a:stretch>
        </p:blipFill>
        <p:spPr>
          <a:xfrm>
            <a:off x="3958901" y="0"/>
            <a:ext cx="5185099" cy="2038525"/>
          </a:xfrm>
          <a:prstGeom prst="rect">
            <a:avLst/>
          </a:prstGeom>
        </p:spPr>
      </p:pic>
      <p:pic>
        <p:nvPicPr>
          <p:cNvPr id="9" name="Picture 8">
            <a:extLst>
              <a:ext uri="{FF2B5EF4-FFF2-40B4-BE49-F238E27FC236}">
                <a16:creationId xmlns:a16="http://schemas.microsoft.com/office/drawing/2014/main" id="{3378CD4F-7F14-441B-8289-1A49A9BEC447}"/>
              </a:ext>
            </a:extLst>
          </p:cNvPr>
          <p:cNvPicPr>
            <a:picLocks noChangeAspect="1"/>
          </p:cNvPicPr>
          <p:nvPr/>
        </p:nvPicPr>
        <p:blipFill>
          <a:blip r:embed="rId3"/>
          <a:stretch>
            <a:fillRect/>
          </a:stretch>
        </p:blipFill>
        <p:spPr>
          <a:xfrm>
            <a:off x="3922740" y="2077492"/>
            <a:ext cx="5257411" cy="2169838"/>
          </a:xfrm>
          <a:prstGeom prst="rect">
            <a:avLst/>
          </a:prstGeom>
        </p:spPr>
      </p:pic>
      <p:pic>
        <p:nvPicPr>
          <p:cNvPr id="12" name="Picture 11">
            <a:extLst>
              <a:ext uri="{FF2B5EF4-FFF2-40B4-BE49-F238E27FC236}">
                <a16:creationId xmlns:a16="http://schemas.microsoft.com/office/drawing/2014/main" id="{D008E24C-365D-40B4-8B0E-AF0F89B007E5}"/>
              </a:ext>
            </a:extLst>
          </p:cNvPr>
          <p:cNvPicPr>
            <a:picLocks noChangeAspect="1"/>
          </p:cNvPicPr>
          <p:nvPr/>
        </p:nvPicPr>
        <p:blipFill>
          <a:blip r:embed="rId4"/>
          <a:stretch>
            <a:fillRect/>
          </a:stretch>
        </p:blipFill>
        <p:spPr>
          <a:xfrm>
            <a:off x="3958901" y="4247330"/>
            <a:ext cx="5185099" cy="2120536"/>
          </a:xfrm>
          <a:prstGeom prst="rect">
            <a:avLst/>
          </a:prstGeom>
        </p:spPr>
      </p:pic>
    </p:spTree>
    <p:extLst>
      <p:ext uri="{BB962C8B-B14F-4D97-AF65-F5344CB8AC3E}">
        <p14:creationId xmlns:p14="http://schemas.microsoft.com/office/powerpoint/2010/main" val="3824256759"/>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8AA27-1DBC-437A-AD15-101FC5E3E548}"/>
              </a:ext>
            </a:extLst>
          </p:cNvPr>
          <p:cNvSpPr>
            <a:spLocks noGrp="1"/>
          </p:cNvSpPr>
          <p:nvPr>
            <p:ph type="title"/>
          </p:nvPr>
        </p:nvSpPr>
        <p:spPr/>
        <p:txBody>
          <a:bodyPr/>
          <a:lstStyle/>
          <a:p>
            <a:r>
              <a:rPr lang="en-US" dirty="0"/>
              <a:t>Blocking Capacitors</a:t>
            </a:r>
          </a:p>
        </p:txBody>
      </p:sp>
      <p:sp>
        <p:nvSpPr>
          <p:cNvPr id="3" name="Content Placeholder 2">
            <a:extLst>
              <a:ext uri="{FF2B5EF4-FFF2-40B4-BE49-F238E27FC236}">
                <a16:creationId xmlns:a16="http://schemas.microsoft.com/office/drawing/2014/main" id="{FDE7B429-029E-47A1-8E65-4D82E46B81CF}"/>
              </a:ext>
            </a:extLst>
          </p:cNvPr>
          <p:cNvSpPr>
            <a:spLocks noGrp="1"/>
          </p:cNvSpPr>
          <p:nvPr>
            <p:ph idx="1"/>
          </p:nvPr>
        </p:nvSpPr>
        <p:spPr/>
        <p:txBody>
          <a:bodyPr/>
          <a:lstStyle/>
          <a:p>
            <a:r>
              <a:rPr lang="en-US" dirty="0"/>
              <a:t>Moral of Story…</a:t>
            </a:r>
          </a:p>
          <a:p>
            <a:pPr lvl="1"/>
            <a:r>
              <a:rPr lang="en-US" sz="2000" b="0" dirty="0"/>
              <a:t>Attenuation is KING!!!</a:t>
            </a:r>
          </a:p>
          <a:p>
            <a:pPr lvl="1"/>
            <a:r>
              <a:rPr lang="en-US" sz="2000" b="0" dirty="0"/>
              <a:t>Equalization is Queen!!!</a:t>
            </a:r>
          </a:p>
          <a:p>
            <a:pPr lvl="1"/>
            <a:r>
              <a:rPr lang="en-US" sz="2000" b="0" dirty="0"/>
              <a:t>Blocking Cap is just a blocking Cap, use what works</a:t>
            </a:r>
          </a:p>
          <a:p>
            <a:pPr lvl="1"/>
            <a:r>
              <a:rPr lang="en-US" sz="2000" b="0" dirty="0"/>
              <a:t>Better to use cap with footprint same width as trace or close</a:t>
            </a:r>
          </a:p>
          <a:p>
            <a:pPr lvl="1"/>
            <a:r>
              <a:rPr lang="en-US" sz="2000" b="0" dirty="0"/>
              <a:t>Cap needs to have enough capacitance to pass low frequencies</a:t>
            </a:r>
          </a:p>
          <a:p>
            <a:pPr lvl="1"/>
            <a:r>
              <a:rPr lang="en-US" sz="2000" b="0" dirty="0"/>
              <a:t>Be careful of some super high capacitance devices because some have very high ESL</a:t>
            </a:r>
          </a:p>
          <a:p>
            <a:pPr lvl="1"/>
            <a:endParaRPr lang="en-US" sz="2000" b="0" dirty="0"/>
          </a:p>
          <a:p>
            <a:r>
              <a:rPr lang="en-US" sz="2200" b="0" dirty="0"/>
              <a:t>https://ksim3.kemet.com/capacitor-simulation</a:t>
            </a:r>
          </a:p>
        </p:txBody>
      </p:sp>
      <p:sp>
        <p:nvSpPr>
          <p:cNvPr id="4" name="Slide Number Placeholder 3">
            <a:extLst>
              <a:ext uri="{FF2B5EF4-FFF2-40B4-BE49-F238E27FC236}">
                <a16:creationId xmlns:a16="http://schemas.microsoft.com/office/drawing/2014/main" id="{7A7EDCD5-4556-4355-82E7-5463653866A3}"/>
              </a:ext>
            </a:extLst>
          </p:cNvPr>
          <p:cNvSpPr>
            <a:spLocks noGrp="1"/>
          </p:cNvSpPr>
          <p:nvPr>
            <p:ph type="sldNum" sz="quarter" idx="10"/>
          </p:nvPr>
        </p:nvSpPr>
        <p:spPr/>
        <p:txBody>
          <a:bodyPr/>
          <a:lstStyle/>
          <a:p>
            <a:pPr>
              <a:defRPr/>
            </a:pPr>
            <a:fld id="{714D1B9A-C289-4C0D-97F1-45416F7772A7}" type="slidenum">
              <a:rPr lang="en-US" smtClean="0"/>
              <a:pPr>
                <a:defRPr/>
              </a:pPr>
              <a:t>59</a:t>
            </a:fld>
            <a:endParaRPr lang="en-US"/>
          </a:p>
        </p:txBody>
      </p:sp>
    </p:spTree>
    <p:extLst>
      <p:ext uri="{BB962C8B-B14F-4D97-AF65-F5344CB8AC3E}">
        <p14:creationId xmlns:p14="http://schemas.microsoft.com/office/powerpoint/2010/main" val="20912716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7C179-2550-1335-FCE2-02C80F1E81F9}"/>
              </a:ext>
            </a:extLst>
          </p:cNvPr>
          <p:cNvSpPr>
            <a:spLocks noGrp="1"/>
          </p:cNvSpPr>
          <p:nvPr>
            <p:ph type="title"/>
          </p:nvPr>
        </p:nvSpPr>
        <p:spPr>
          <a:xfrm>
            <a:off x="228600" y="152399"/>
            <a:ext cx="8763000" cy="1032205"/>
          </a:xfrm>
        </p:spPr>
        <p:txBody>
          <a:bodyPr/>
          <a:lstStyle/>
          <a:p>
            <a:r>
              <a:rPr lang="en-US" sz="2800" dirty="0"/>
              <a:t>Differential Impedance VS Single Ended Impedance</a:t>
            </a:r>
          </a:p>
        </p:txBody>
      </p:sp>
      <p:sp>
        <p:nvSpPr>
          <p:cNvPr id="4" name="Slide Number Placeholder 3">
            <a:extLst>
              <a:ext uri="{FF2B5EF4-FFF2-40B4-BE49-F238E27FC236}">
                <a16:creationId xmlns:a16="http://schemas.microsoft.com/office/drawing/2014/main" id="{5B89AF5D-D1C1-BED0-567A-4333249CBB1B}"/>
              </a:ext>
            </a:extLst>
          </p:cNvPr>
          <p:cNvSpPr>
            <a:spLocks noGrp="1"/>
          </p:cNvSpPr>
          <p:nvPr>
            <p:ph type="sldNum" sz="quarter" idx="10"/>
          </p:nvPr>
        </p:nvSpPr>
        <p:spPr/>
        <p:txBody>
          <a:bodyPr/>
          <a:lstStyle/>
          <a:p>
            <a:pPr>
              <a:defRPr/>
            </a:pPr>
            <a:fld id="{714D1B9A-C289-4C0D-97F1-45416F7772A7}" type="slidenum">
              <a:rPr lang="en-US" smtClean="0"/>
              <a:pPr>
                <a:defRPr/>
              </a:pPr>
              <a:t>6</a:t>
            </a:fld>
            <a:endParaRPr lang="en-US"/>
          </a:p>
        </p:txBody>
      </p:sp>
      <p:pic>
        <p:nvPicPr>
          <p:cNvPr id="5" name="Content Placeholder 4">
            <a:extLst>
              <a:ext uri="{FF2B5EF4-FFF2-40B4-BE49-F238E27FC236}">
                <a16:creationId xmlns:a16="http://schemas.microsoft.com/office/drawing/2014/main" id="{9769327A-58B3-B80C-A8A6-3723D2034295}"/>
              </a:ext>
            </a:extLst>
          </p:cNvPr>
          <p:cNvPicPr>
            <a:picLocks noGrp="1" noChangeAspect="1"/>
          </p:cNvPicPr>
          <p:nvPr>
            <p:ph idx="1"/>
          </p:nvPr>
        </p:nvPicPr>
        <p:blipFill rotWithShape="1">
          <a:blip r:embed="rId2"/>
          <a:srcRect l="1162" t="4991" b="18589"/>
          <a:stretch/>
        </p:blipFill>
        <p:spPr>
          <a:xfrm>
            <a:off x="487743" y="1969742"/>
            <a:ext cx="3897041" cy="2918516"/>
          </a:xfrm>
          <a:prstGeom prst="rect">
            <a:avLst/>
          </a:prstGeom>
        </p:spPr>
      </p:pic>
      <p:pic>
        <p:nvPicPr>
          <p:cNvPr id="6" name="Picture 5">
            <a:extLst>
              <a:ext uri="{FF2B5EF4-FFF2-40B4-BE49-F238E27FC236}">
                <a16:creationId xmlns:a16="http://schemas.microsoft.com/office/drawing/2014/main" id="{8F9B1D9B-0A2D-4781-D13A-8D784C5189BE}"/>
              </a:ext>
            </a:extLst>
          </p:cNvPr>
          <p:cNvPicPr>
            <a:picLocks noChangeAspect="1"/>
          </p:cNvPicPr>
          <p:nvPr/>
        </p:nvPicPr>
        <p:blipFill>
          <a:blip r:embed="rId3"/>
          <a:stretch>
            <a:fillRect/>
          </a:stretch>
        </p:blipFill>
        <p:spPr>
          <a:xfrm>
            <a:off x="5255663" y="2099006"/>
            <a:ext cx="3104765" cy="2789252"/>
          </a:xfrm>
          <a:prstGeom prst="rect">
            <a:avLst/>
          </a:prstGeom>
        </p:spPr>
      </p:pic>
      <p:sp>
        <p:nvSpPr>
          <p:cNvPr id="7" name="Rectangle 2">
            <a:extLst>
              <a:ext uri="{FF2B5EF4-FFF2-40B4-BE49-F238E27FC236}">
                <a16:creationId xmlns:a16="http://schemas.microsoft.com/office/drawing/2014/main" id="{442C3B5F-C642-7B00-155E-1B7F3E1CB728}"/>
              </a:ext>
            </a:extLst>
          </p:cNvPr>
          <p:cNvSpPr txBox="1">
            <a:spLocks noChangeArrowheads="1"/>
          </p:cNvSpPr>
          <p:nvPr/>
        </p:nvSpPr>
        <p:spPr bwMode="auto">
          <a:xfrm>
            <a:off x="336570" y="4927301"/>
            <a:ext cx="4048214" cy="1032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00" b="1">
                <a:solidFill>
                  <a:srgbClr val="0000FF"/>
                </a:solidFill>
                <a:latin typeface="+mj-lt"/>
                <a:ea typeface="+mj-ea"/>
                <a:cs typeface="+mj-cs"/>
              </a:defRPr>
            </a:lvl1pPr>
            <a:lvl2pPr algn="ctr" rtl="0" eaLnBrk="0" fontAlgn="base" hangingPunct="0">
              <a:spcBef>
                <a:spcPct val="0"/>
              </a:spcBef>
              <a:spcAft>
                <a:spcPct val="0"/>
              </a:spcAft>
              <a:defRPr sz="3400" b="1">
                <a:solidFill>
                  <a:srgbClr val="0000FF"/>
                </a:solidFill>
                <a:latin typeface="Times New Roman" pitchFamily="18" charset="0"/>
              </a:defRPr>
            </a:lvl2pPr>
            <a:lvl3pPr algn="ctr" rtl="0" eaLnBrk="0" fontAlgn="base" hangingPunct="0">
              <a:spcBef>
                <a:spcPct val="0"/>
              </a:spcBef>
              <a:spcAft>
                <a:spcPct val="0"/>
              </a:spcAft>
              <a:defRPr sz="3400" b="1">
                <a:solidFill>
                  <a:srgbClr val="0000FF"/>
                </a:solidFill>
                <a:latin typeface="Times New Roman" pitchFamily="18" charset="0"/>
              </a:defRPr>
            </a:lvl3pPr>
            <a:lvl4pPr algn="ctr" rtl="0" eaLnBrk="0" fontAlgn="base" hangingPunct="0">
              <a:spcBef>
                <a:spcPct val="0"/>
              </a:spcBef>
              <a:spcAft>
                <a:spcPct val="0"/>
              </a:spcAft>
              <a:defRPr sz="3400" b="1">
                <a:solidFill>
                  <a:srgbClr val="0000FF"/>
                </a:solidFill>
                <a:latin typeface="Times New Roman" pitchFamily="18" charset="0"/>
              </a:defRPr>
            </a:lvl4pPr>
            <a:lvl5pPr algn="ctr" rtl="0" eaLnBrk="0" fontAlgn="base" hangingPunct="0">
              <a:spcBef>
                <a:spcPct val="0"/>
              </a:spcBef>
              <a:spcAft>
                <a:spcPct val="0"/>
              </a:spcAft>
              <a:defRPr sz="3400" b="1">
                <a:solidFill>
                  <a:srgbClr val="0000FF"/>
                </a:solidFill>
                <a:latin typeface="Times New Roman" pitchFamily="18" charset="0"/>
              </a:defRPr>
            </a:lvl5pPr>
            <a:lvl6pPr marL="457200" algn="ctr" rtl="0" eaLnBrk="0" fontAlgn="base" hangingPunct="0">
              <a:spcBef>
                <a:spcPct val="0"/>
              </a:spcBef>
              <a:spcAft>
                <a:spcPct val="0"/>
              </a:spcAft>
              <a:defRPr sz="3400" b="1">
                <a:solidFill>
                  <a:srgbClr val="0000FF"/>
                </a:solidFill>
                <a:latin typeface="Times New Roman" pitchFamily="18" charset="0"/>
              </a:defRPr>
            </a:lvl6pPr>
            <a:lvl7pPr marL="914400" algn="ctr" rtl="0" eaLnBrk="0" fontAlgn="base" hangingPunct="0">
              <a:spcBef>
                <a:spcPct val="0"/>
              </a:spcBef>
              <a:spcAft>
                <a:spcPct val="0"/>
              </a:spcAft>
              <a:defRPr sz="3400" b="1">
                <a:solidFill>
                  <a:srgbClr val="0000FF"/>
                </a:solidFill>
                <a:latin typeface="Times New Roman" pitchFamily="18" charset="0"/>
              </a:defRPr>
            </a:lvl7pPr>
            <a:lvl8pPr marL="1371600" algn="ctr" rtl="0" eaLnBrk="0" fontAlgn="base" hangingPunct="0">
              <a:spcBef>
                <a:spcPct val="0"/>
              </a:spcBef>
              <a:spcAft>
                <a:spcPct val="0"/>
              </a:spcAft>
              <a:defRPr sz="3400" b="1">
                <a:solidFill>
                  <a:srgbClr val="0000FF"/>
                </a:solidFill>
                <a:latin typeface="Times New Roman" pitchFamily="18" charset="0"/>
              </a:defRPr>
            </a:lvl8pPr>
            <a:lvl9pPr marL="1828800" algn="ctr" rtl="0" eaLnBrk="0" fontAlgn="base" hangingPunct="0">
              <a:spcBef>
                <a:spcPct val="0"/>
              </a:spcBef>
              <a:spcAft>
                <a:spcPct val="0"/>
              </a:spcAft>
              <a:defRPr sz="3400" b="1">
                <a:solidFill>
                  <a:srgbClr val="0000FF"/>
                </a:solidFill>
                <a:latin typeface="Times New Roman" pitchFamily="18" charset="0"/>
              </a:defRPr>
            </a:lvl9pPr>
          </a:lstStyle>
          <a:p>
            <a:r>
              <a:rPr lang="en-US" sz="1600" kern="0" dirty="0"/>
              <a:t>50 ohm single x 99.8 ohm Diff 7 x 20 x 7   </a:t>
            </a:r>
          </a:p>
          <a:p>
            <a:r>
              <a:rPr lang="en-US" sz="1600" kern="0" dirty="0"/>
              <a:t>6 mils from GND2  &amp; 12 mils from GND5</a:t>
            </a:r>
          </a:p>
        </p:txBody>
      </p:sp>
      <p:sp>
        <p:nvSpPr>
          <p:cNvPr id="8" name="Rectangle 2">
            <a:extLst>
              <a:ext uri="{FF2B5EF4-FFF2-40B4-BE49-F238E27FC236}">
                <a16:creationId xmlns:a16="http://schemas.microsoft.com/office/drawing/2014/main" id="{42704512-0582-0406-ACAD-024D139000EF}"/>
              </a:ext>
            </a:extLst>
          </p:cNvPr>
          <p:cNvSpPr txBox="1">
            <a:spLocks noChangeArrowheads="1"/>
          </p:cNvSpPr>
          <p:nvPr/>
        </p:nvSpPr>
        <p:spPr bwMode="auto">
          <a:xfrm>
            <a:off x="4572000" y="4927301"/>
            <a:ext cx="4606816" cy="879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00" b="1">
                <a:solidFill>
                  <a:srgbClr val="0000FF"/>
                </a:solidFill>
                <a:latin typeface="+mj-lt"/>
                <a:ea typeface="+mj-ea"/>
                <a:cs typeface="+mj-cs"/>
              </a:defRPr>
            </a:lvl1pPr>
            <a:lvl2pPr algn="ctr" rtl="0" eaLnBrk="0" fontAlgn="base" hangingPunct="0">
              <a:spcBef>
                <a:spcPct val="0"/>
              </a:spcBef>
              <a:spcAft>
                <a:spcPct val="0"/>
              </a:spcAft>
              <a:defRPr sz="3400" b="1">
                <a:solidFill>
                  <a:srgbClr val="0000FF"/>
                </a:solidFill>
                <a:latin typeface="Times New Roman" pitchFamily="18" charset="0"/>
              </a:defRPr>
            </a:lvl2pPr>
            <a:lvl3pPr algn="ctr" rtl="0" eaLnBrk="0" fontAlgn="base" hangingPunct="0">
              <a:spcBef>
                <a:spcPct val="0"/>
              </a:spcBef>
              <a:spcAft>
                <a:spcPct val="0"/>
              </a:spcAft>
              <a:defRPr sz="3400" b="1">
                <a:solidFill>
                  <a:srgbClr val="0000FF"/>
                </a:solidFill>
                <a:latin typeface="Times New Roman" pitchFamily="18" charset="0"/>
              </a:defRPr>
            </a:lvl3pPr>
            <a:lvl4pPr algn="ctr" rtl="0" eaLnBrk="0" fontAlgn="base" hangingPunct="0">
              <a:spcBef>
                <a:spcPct val="0"/>
              </a:spcBef>
              <a:spcAft>
                <a:spcPct val="0"/>
              </a:spcAft>
              <a:defRPr sz="3400" b="1">
                <a:solidFill>
                  <a:srgbClr val="0000FF"/>
                </a:solidFill>
                <a:latin typeface="Times New Roman" pitchFamily="18" charset="0"/>
              </a:defRPr>
            </a:lvl4pPr>
            <a:lvl5pPr algn="ctr" rtl="0" eaLnBrk="0" fontAlgn="base" hangingPunct="0">
              <a:spcBef>
                <a:spcPct val="0"/>
              </a:spcBef>
              <a:spcAft>
                <a:spcPct val="0"/>
              </a:spcAft>
              <a:defRPr sz="3400" b="1">
                <a:solidFill>
                  <a:srgbClr val="0000FF"/>
                </a:solidFill>
                <a:latin typeface="Times New Roman" pitchFamily="18" charset="0"/>
              </a:defRPr>
            </a:lvl5pPr>
            <a:lvl6pPr marL="457200" algn="ctr" rtl="0" eaLnBrk="0" fontAlgn="base" hangingPunct="0">
              <a:spcBef>
                <a:spcPct val="0"/>
              </a:spcBef>
              <a:spcAft>
                <a:spcPct val="0"/>
              </a:spcAft>
              <a:defRPr sz="3400" b="1">
                <a:solidFill>
                  <a:srgbClr val="0000FF"/>
                </a:solidFill>
                <a:latin typeface="Times New Roman" pitchFamily="18" charset="0"/>
              </a:defRPr>
            </a:lvl6pPr>
            <a:lvl7pPr marL="914400" algn="ctr" rtl="0" eaLnBrk="0" fontAlgn="base" hangingPunct="0">
              <a:spcBef>
                <a:spcPct val="0"/>
              </a:spcBef>
              <a:spcAft>
                <a:spcPct val="0"/>
              </a:spcAft>
              <a:defRPr sz="3400" b="1">
                <a:solidFill>
                  <a:srgbClr val="0000FF"/>
                </a:solidFill>
                <a:latin typeface="Times New Roman" pitchFamily="18" charset="0"/>
              </a:defRPr>
            </a:lvl7pPr>
            <a:lvl8pPr marL="1371600" algn="ctr" rtl="0" eaLnBrk="0" fontAlgn="base" hangingPunct="0">
              <a:spcBef>
                <a:spcPct val="0"/>
              </a:spcBef>
              <a:spcAft>
                <a:spcPct val="0"/>
              </a:spcAft>
              <a:defRPr sz="3400" b="1">
                <a:solidFill>
                  <a:srgbClr val="0000FF"/>
                </a:solidFill>
                <a:latin typeface="Times New Roman" pitchFamily="18" charset="0"/>
              </a:defRPr>
            </a:lvl8pPr>
            <a:lvl9pPr marL="1828800" algn="ctr" rtl="0" eaLnBrk="0" fontAlgn="base" hangingPunct="0">
              <a:spcBef>
                <a:spcPct val="0"/>
              </a:spcBef>
              <a:spcAft>
                <a:spcPct val="0"/>
              </a:spcAft>
              <a:defRPr sz="3400" b="1">
                <a:solidFill>
                  <a:srgbClr val="0000FF"/>
                </a:solidFill>
                <a:latin typeface="Times New Roman" pitchFamily="18" charset="0"/>
              </a:defRPr>
            </a:lvl9pPr>
          </a:lstStyle>
          <a:p>
            <a:r>
              <a:rPr lang="en-US" sz="1600" kern="0" dirty="0"/>
              <a:t>Electric B Field Blue   </a:t>
            </a:r>
            <a:r>
              <a:rPr lang="en-US" sz="1600" kern="0" dirty="0">
                <a:solidFill>
                  <a:srgbClr val="FF0000"/>
                </a:solidFill>
              </a:rPr>
              <a:t>Magnetic H Field Red </a:t>
            </a:r>
          </a:p>
          <a:p>
            <a:r>
              <a:rPr lang="en-US" sz="1600" kern="0" dirty="0"/>
              <a:t>61 ohm single x 99 ohm diff   2.7 x 4 x 2.7</a:t>
            </a:r>
            <a:br>
              <a:rPr lang="en-US" sz="1600" kern="0" dirty="0"/>
            </a:br>
            <a:r>
              <a:rPr lang="en-US" sz="1600" kern="0" dirty="0"/>
              <a:t>4 mils from GND 2  and 8 mils from GND 5</a:t>
            </a:r>
          </a:p>
        </p:txBody>
      </p:sp>
      <p:sp>
        <p:nvSpPr>
          <p:cNvPr id="9" name="TextBox 8">
            <a:extLst>
              <a:ext uri="{FF2B5EF4-FFF2-40B4-BE49-F238E27FC236}">
                <a16:creationId xmlns:a16="http://schemas.microsoft.com/office/drawing/2014/main" id="{A181F9BF-14C0-2B96-DEBA-DEFBFA28C2E2}"/>
              </a:ext>
            </a:extLst>
          </p:cNvPr>
          <p:cNvSpPr txBox="1"/>
          <p:nvPr/>
        </p:nvSpPr>
        <p:spPr>
          <a:xfrm>
            <a:off x="1879719" y="1377118"/>
            <a:ext cx="5460762" cy="400110"/>
          </a:xfrm>
          <a:prstGeom prst="rect">
            <a:avLst/>
          </a:prstGeom>
          <a:noFill/>
        </p:spPr>
        <p:txBody>
          <a:bodyPr wrap="square" rtlCol="0">
            <a:spAutoFit/>
          </a:bodyPr>
          <a:lstStyle/>
          <a:p>
            <a:r>
              <a:rPr lang="en-US" sz="2000" kern="0" dirty="0"/>
              <a:t>Electric B Field Blue   </a:t>
            </a:r>
            <a:r>
              <a:rPr lang="en-US" sz="2000" kern="0" dirty="0">
                <a:solidFill>
                  <a:srgbClr val="FF0000"/>
                </a:solidFill>
              </a:rPr>
              <a:t>Magnetic H Field Red </a:t>
            </a:r>
          </a:p>
        </p:txBody>
      </p:sp>
    </p:spTree>
    <p:extLst>
      <p:ext uri="{BB962C8B-B14F-4D97-AF65-F5344CB8AC3E}">
        <p14:creationId xmlns:p14="http://schemas.microsoft.com/office/powerpoint/2010/main" val="347781538"/>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2137095" cy="914400"/>
          </a:xfrm>
        </p:spPr>
        <p:txBody>
          <a:bodyPr/>
          <a:lstStyle/>
          <a:p>
            <a:r>
              <a:rPr lang="en-US" sz="2400" dirty="0"/>
              <a:t>Blocking Capacitors</a:t>
            </a:r>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60</a:t>
            </a:fld>
            <a:endParaRPr lang="en-US"/>
          </a:p>
        </p:txBody>
      </p:sp>
      <p:pic>
        <p:nvPicPr>
          <p:cNvPr id="12" name="Picture 11">
            <a:extLst>
              <a:ext uri="{FF2B5EF4-FFF2-40B4-BE49-F238E27FC236}">
                <a16:creationId xmlns:a16="http://schemas.microsoft.com/office/drawing/2014/main" id="{19D98897-731A-4AE4-990C-FF4A20C7E4B4}"/>
              </a:ext>
            </a:extLst>
          </p:cNvPr>
          <p:cNvPicPr>
            <a:picLocks noChangeAspect="1"/>
          </p:cNvPicPr>
          <p:nvPr/>
        </p:nvPicPr>
        <p:blipFill>
          <a:blip r:embed="rId2"/>
          <a:stretch>
            <a:fillRect/>
          </a:stretch>
        </p:blipFill>
        <p:spPr>
          <a:xfrm>
            <a:off x="2991619" y="523503"/>
            <a:ext cx="6152381" cy="4190476"/>
          </a:xfrm>
          <a:prstGeom prst="rect">
            <a:avLst/>
          </a:prstGeom>
        </p:spPr>
      </p:pic>
      <p:pic>
        <p:nvPicPr>
          <p:cNvPr id="15" name="Picture 14">
            <a:extLst>
              <a:ext uri="{FF2B5EF4-FFF2-40B4-BE49-F238E27FC236}">
                <a16:creationId xmlns:a16="http://schemas.microsoft.com/office/drawing/2014/main" id="{25FB2F0D-1D36-4944-8151-6A27827FCFC9}"/>
              </a:ext>
            </a:extLst>
          </p:cNvPr>
          <p:cNvPicPr>
            <a:picLocks noChangeAspect="1"/>
          </p:cNvPicPr>
          <p:nvPr/>
        </p:nvPicPr>
        <p:blipFill>
          <a:blip r:embed="rId3"/>
          <a:stretch>
            <a:fillRect/>
          </a:stretch>
        </p:blipFill>
        <p:spPr>
          <a:xfrm>
            <a:off x="3984489" y="4713979"/>
            <a:ext cx="4580952" cy="1171429"/>
          </a:xfrm>
          <a:prstGeom prst="rect">
            <a:avLst/>
          </a:prstGeom>
        </p:spPr>
      </p:pic>
      <p:pic>
        <p:nvPicPr>
          <p:cNvPr id="13" name="Picture 12">
            <a:extLst>
              <a:ext uri="{FF2B5EF4-FFF2-40B4-BE49-F238E27FC236}">
                <a16:creationId xmlns:a16="http://schemas.microsoft.com/office/drawing/2014/main" id="{8DE5A9AF-68B9-455A-A1F6-AFCFB84F0226}"/>
              </a:ext>
            </a:extLst>
          </p:cNvPr>
          <p:cNvPicPr>
            <a:picLocks noChangeAspect="1"/>
          </p:cNvPicPr>
          <p:nvPr/>
        </p:nvPicPr>
        <p:blipFill>
          <a:blip r:embed="rId4"/>
          <a:stretch>
            <a:fillRect/>
          </a:stretch>
        </p:blipFill>
        <p:spPr>
          <a:xfrm>
            <a:off x="6941259" y="2838833"/>
            <a:ext cx="1828571" cy="742857"/>
          </a:xfrm>
          <a:prstGeom prst="rect">
            <a:avLst/>
          </a:prstGeom>
        </p:spPr>
      </p:pic>
      <p:sp>
        <p:nvSpPr>
          <p:cNvPr id="7" name="TextBox 6">
            <a:extLst>
              <a:ext uri="{FF2B5EF4-FFF2-40B4-BE49-F238E27FC236}">
                <a16:creationId xmlns:a16="http://schemas.microsoft.com/office/drawing/2014/main" id="{C9A3817E-F6ED-441B-BA31-84E67AA20F1D}"/>
              </a:ext>
            </a:extLst>
          </p:cNvPr>
          <p:cNvSpPr txBox="1"/>
          <p:nvPr/>
        </p:nvSpPr>
        <p:spPr>
          <a:xfrm>
            <a:off x="4941115" y="1086279"/>
            <a:ext cx="4343401" cy="461665"/>
          </a:xfrm>
          <a:prstGeom prst="rect">
            <a:avLst/>
          </a:prstGeom>
          <a:noFill/>
        </p:spPr>
        <p:txBody>
          <a:bodyPr wrap="square" rtlCol="0">
            <a:spAutoFit/>
          </a:bodyPr>
          <a:lstStyle/>
          <a:p>
            <a:r>
              <a:rPr lang="en-US" dirty="0"/>
              <a:t>https://www.murata.com/enus/products/productdetail?partno=GRM022R60J332KE19%23</a:t>
            </a:r>
          </a:p>
        </p:txBody>
      </p:sp>
      <p:pic>
        <p:nvPicPr>
          <p:cNvPr id="17" name="Picture 16">
            <a:extLst>
              <a:ext uri="{FF2B5EF4-FFF2-40B4-BE49-F238E27FC236}">
                <a16:creationId xmlns:a16="http://schemas.microsoft.com/office/drawing/2014/main" id="{8E2ECB65-EEE3-4C15-9DD4-288EB94B8671}"/>
              </a:ext>
            </a:extLst>
          </p:cNvPr>
          <p:cNvPicPr>
            <a:picLocks noChangeAspect="1"/>
          </p:cNvPicPr>
          <p:nvPr/>
        </p:nvPicPr>
        <p:blipFill>
          <a:blip r:embed="rId5"/>
          <a:stretch>
            <a:fillRect/>
          </a:stretch>
        </p:blipFill>
        <p:spPr>
          <a:xfrm>
            <a:off x="256563" y="3581690"/>
            <a:ext cx="2857143" cy="2323809"/>
          </a:xfrm>
          <a:prstGeom prst="rect">
            <a:avLst/>
          </a:prstGeom>
        </p:spPr>
      </p:pic>
      <p:sp>
        <p:nvSpPr>
          <p:cNvPr id="18" name="TextBox 17">
            <a:extLst>
              <a:ext uri="{FF2B5EF4-FFF2-40B4-BE49-F238E27FC236}">
                <a16:creationId xmlns:a16="http://schemas.microsoft.com/office/drawing/2014/main" id="{0C32690A-8FE1-46E0-9675-D8930C46A558}"/>
              </a:ext>
            </a:extLst>
          </p:cNvPr>
          <p:cNvSpPr txBox="1"/>
          <p:nvPr/>
        </p:nvSpPr>
        <p:spPr>
          <a:xfrm>
            <a:off x="545284" y="2416029"/>
            <a:ext cx="1425390" cy="276999"/>
          </a:xfrm>
          <a:prstGeom prst="rect">
            <a:avLst/>
          </a:prstGeom>
          <a:noFill/>
        </p:spPr>
        <p:txBody>
          <a:bodyPr wrap="none" rtlCol="0">
            <a:spAutoFit/>
          </a:bodyPr>
          <a:lstStyle/>
          <a:p>
            <a:r>
              <a:rPr lang="en-US" dirty="0"/>
              <a:t>15.7 mils x 7.8 mils</a:t>
            </a:r>
          </a:p>
        </p:txBody>
      </p:sp>
    </p:spTree>
    <p:extLst>
      <p:ext uri="{BB962C8B-B14F-4D97-AF65-F5344CB8AC3E}">
        <p14:creationId xmlns:p14="http://schemas.microsoft.com/office/powerpoint/2010/main" val="2620087295"/>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FDA7B06-D5D2-41EF-A6F7-694713242113}"/>
              </a:ext>
            </a:extLst>
          </p:cNvPr>
          <p:cNvPicPr>
            <a:picLocks noChangeAspect="1"/>
          </p:cNvPicPr>
          <p:nvPr/>
        </p:nvPicPr>
        <p:blipFill>
          <a:blip r:embed="rId2"/>
          <a:stretch>
            <a:fillRect/>
          </a:stretch>
        </p:blipFill>
        <p:spPr>
          <a:xfrm>
            <a:off x="2630349" y="140400"/>
            <a:ext cx="6400000" cy="4228571"/>
          </a:xfrm>
          <a:prstGeom prst="rect">
            <a:avLst/>
          </a:prstGeom>
        </p:spPr>
      </p:pic>
      <p:sp>
        <p:nvSpPr>
          <p:cNvPr id="2" name="Title 1">
            <a:extLst>
              <a:ext uri="{FF2B5EF4-FFF2-40B4-BE49-F238E27FC236}">
                <a16:creationId xmlns:a16="http://schemas.microsoft.com/office/drawing/2014/main" id="{2A71C5D6-EE96-48C3-8C8A-7556F65FC91D}"/>
              </a:ext>
            </a:extLst>
          </p:cNvPr>
          <p:cNvSpPr>
            <a:spLocks noGrp="1"/>
          </p:cNvSpPr>
          <p:nvPr>
            <p:ph type="title"/>
          </p:nvPr>
        </p:nvSpPr>
        <p:spPr>
          <a:xfrm>
            <a:off x="228600" y="152400"/>
            <a:ext cx="2137095" cy="914400"/>
          </a:xfrm>
        </p:spPr>
        <p:txBody>
          <a:bodyPr/>
          <a:lstStyle/>
          <a:p>
            <a:r>
              <a:rPr lang="en-US" sz="2400" dirty="0"/>
              <a:t>Blocking Capacitors</a:t>
            </a:r>
          </a:p>
        </p:txBody>
      </p:sp>
      <p:sp>
        <p:nvSpPr>
          <p:cNvPr id="4" name="Slide Number Placeholder 3">
            <a:extLst>
              <a:ext uri="{FF2B5EF4-FFF2-40B4-BE49-F238E27FC236}">
                <a16:creationId xmlns:a16="http://schemas.microsoft.com/office/drawing/2014/main" id="{7AE0DE35-1C2A-45A3-A538-FA480B96DAB6}"/>
              </a:ext>
            </a:extLst>
          </p:cNvPr>
          <p:cNvSpPr>
            <a:spLocks noGrp="1"/>
          </p:cNvSpPr>
          <p:nvPr>
            <p:ph type="sldNum" sz="quarter" idx="10"/>
          </p:nvPr>
        </p:nvSpPr>
        <p:spPr/>
        <p:txBody>
          <a:bodyPr/>
          <a:lstStyle/>
          <a:p>
            <a:pPr>
              <a:defRPr/>
            </a:pPr>
            <a:fld id="{714D1B9A-C289-4C0D-97F1-45416F7772A7}" type="slidenum">
              <a:rPr lang="en-US" smtClean="0"/>
              <a:pPr>
                <a:defRPr/>
              </a:pPr>
              <a:t>61</a:t>
            </a:fld>
            <a:endParaRPr lang="en-US"/>
          </a:p>
        </p:txBody>
      </p:sp>
      <p:pic>
        <p:nvPicPr>
          <p:cNvPr id="13" name="Picture 12">
            <a:extLst>
              <a:ext uri="{FF2B5EF4-FFF2-40B4-BE49-F238E27FC236}">
                <a16:creationId xmlns:a16="http://schemas.microsoft.com/office/drawing/2014/main" id="{8DE5A9AF-68B9-455A-A1F6-AFCFB84F0226}"/>
              </a:ext>
            </a:extLst>
          </p:cNvPr>
          <p:cNvPicPr>
            <a:picLocks noChangeAspect="1"/>
          </p:cNvPicPr>
          <p:nvPr/>
        </p:nvPicPr>
        <p:blipFill>
          <a:blip r:embed="rId3"/>
          <a:stretch>
            <a:fillRect/>
          </a:stretch>
        </p:blipFill>
        <p:spPr>
          <a:xfrm>
            <a:off x="6958037" y="2474323"/>
            <a:ext cx="1828571" cy="742857"/>
          </a:xfrm>
          <a:prstGeom prst="rect">
            <a:avLst/>
          </a:prstGeom>
        </p:spPr>
      </p:pic>
      <p:sp>
        <p:nvSpPr>
          <p:cNvPr id="7" name="TextBox 6">
            <a:extLst>
              <a:ext uri="{FF2B5EF4-FFF2-40B4-BE49-F238E27FC236}">
                <a16:creationId xmlns:a16="http://schemas.microsoft.com/office/drawing/2014/main" id="{C9A3817E-F6ED-441B-BA31-84E67AA20F1D}"/>
              </a:ext>
            </a:extLst>
          </p:cNvPr>
          <p:cNvSpPr txBox="1"/>
          <p:nvPr/>
        </p:nvSpPr>
        <p:spPr>
          <a:xfrm>
            <a:off x="4941115" y="1086279"/>
            <a:ext cx="4343401" cy="461665"/>
          </a:xfrm>
          <a:prstGeom prst="rect">
            <a:avLst/>
          </a:prstGeom>
          <a:noFill/>
        </p:spPr>
        <p:txBody>
          <a:bodyPr wrap="square" rtlCol="0">
            <a:spAutoFit/>
          </a:bodyPr>
          <a:lstStyle/>
          <a:p>
            <a:r>
              <a:rPr lang="en-US" dirty="0"/>
              <a:t>https://www.murata.com/products/productdetail.aspx?partno=GRM011R60G332KE01%23</a:t>
            </a:r>
          </a:p>
        </p:txBody>
      </p:sp>
      <p:pic>
        <p:nvPicPr>
          <p:cNvPr id="9" name="Picture 8">
            <a:extLst>
              <a:ext uri="{FF2B5EF4-FFF2-40B4-BE49-F238E27FC236}">
                <a16:creationId xmlns:a16="http://schemas.microsoft.com/office/drawing/2014/main" id="{3C6C41CC-6122-48A3-AC1C-8B7E9C636E59}"/>
              </a:ext>
            </a:extLst>
          </p:cNvPr>
          <p:cNvPicPr>
            <a:picLocks noChangeAspect="1"/>
          </p:cNvPicPr>
          <p:nvPr/>
        </p:nvPicPr>
        <p:blipFill>
          <a:blip r:embed="rId4"/>
          <a:stretch>
            <a:fillRect/>
          </a:stretch>
        </p:blipFill>
        <p:spPr>
          <a:xfrm>
            <a:off x="3721737" y="4670427"/>
            <a:ext cx="5266667" cy="1114286"/>
          </a:xfrm>
          <a:prstGeom prst="rect">
            <a:avLst/>
          </a:prstGeom>
        </p:spPr>
      </p:pic>
      <p:pic>
        <p:nvPicPr>
          <p:cNvPr id="11" name="Picture 10">
            <a:extLst>
              <a:ext uri="{FF2B5EF4-FFF2-40B4-BE49-F238E27FC236}">
                <a16:creationId xmlns:a16="http://schemas.microsoft.com/office/drawing/2014/main" id="{F6575B62-1D8C-45FA-9D44-49734011F480}"/>
              </a:ext>
            </a:extLst>
          </p:cNvPr>
          <p:cNvPicPr>
            <a:picLocks noChangeAspect="1"/>
          </p:cNvPicPr>
          <p:nvPr/>
        </p:nvPicPr>
        <p:blipFill>
          <a:blip r:embed="rId5"/>
          <a:stretch>
            <a:fillRect/>
          </a:stretch>
        </p:blipFill>
        <p:spPr>
          <a:xfrm>
            <a:off x="0" y="3683700"/>
            <a:ext cx="2685714" cy="2342857"/>
          </a:xfrm>
          <a:prstGeom prst="rect">
            <a:avLst/>
          </a:prstGeom>
        </p:spPr>
      </p:pic>
      <p:sp>
        <p:nvSpPr>
          <p:cNvPr id="14" name="TextBox 13">
            <a:extLst>
              <a:ext uri="{FF2B5EF4-FFF2-40B4-BE49-F238E27FC236}">
                <a16:creationId xmlns:a16="http://schemas.microsoft.com/office/drawing/2014/main" id="{EC807B45-F85C-4C76-AED9-516A51E891B0}"/>
              </a:ext>
            </a:extLst>
          </p:cNvPr>
          <p:cNvSpPr txBox="1"/>
          <p:nvPr/>
        </p:nvSpPr>
        <p:spPr>
          <a:xfrm>
            <a:off x="256563" y="2659310"/>
            <a:ext cx="1191352" cy="276999"/>
          </a:xfrm>
          <a:prstGeom prst="rect">
            <a:avLst/>
          </a:prstGeom>
          <a:noFill/>
        </p:spPr>
        <p:txBody>
          <a:bodyPr wrap="none" rtlCol="0">
            <a:spAutoFit/>
          </a:bodyPr>
          <a:lstStyle/>
          <a:p>
            <a:r>
              <a:rPr lang="en-US" dirty="0"/>
              <a:t>9.8mil x  4.9mil</a:t>
            </a:r>
          </a:p>
        </p:txBody>
      </p:sp>
    </p:spTree>
    <p:extLst>
      <p:ext uri="{BB962C8B-B14F-4D97-AF65-F5344CB8AC3E}">
        <p14:creationId xmlns:p14="http://schemas.microsoft.com/office/powerpoint/2010/main" val="231404764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62</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91636599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A20A9-4E86-F1BB-E8AD-4FC2CF01ABEF}"/>
              </a:ext>
            </a:extLst>
          </p:cNvPr>
          <p:cNvSpPr>
            <a:spLocks noGrp="1"/>
          </p:cNvSpPr>
          <p:nvPr>
            <p:ph type="title"/>
          </p:nvPr>
        </p:nvSpPr>
        <p:spPr/>
        <p:txBody>
          <a:bodyPr/>
          <a:lstStyle/>
          <a:p>
            <a:r>
              <a:rPr lang="en-US" i="1" dirty="0"/>
              <a:t>Viva la Vias</a:t>
            </a:r>
          </a:p>
        </p:txBody>
      </p:sp>
      <p:sp>
        <p:nvSpPr>
          <p:cNvPr id="3" name="Text Placeholder 2">
            <a:extLst>
              <a:ext uri="{FF2B5EF4-FFF2-40B4-BE49-F238E27FC236}">
                <a16:creationId xmlns:a16="http://schemas.microsoft.com/office/drawing/2014/main" id="{77418A91-B923-7C76-A823-917596CD59D7}"/>
              </a:ext>
            </a:extLst>
          </p:cNvPr>
          <p:cNvSpPr>
            <a:spLocks noGrp="1"/>
          </p:cNvSpPr>
          <p:nvPr>
            <p:ph type="body" sz="half" idx="1"/>
          </p:nvPr>
        </p:nvSpPr>
        <p:spPr>
          <a:xfrm>
            <a:off x="609600" y="1447800"/>
            <a:ext cx="7953286" cy="4114800"/>
          </a:xfrm>
        </p:spPr>
        <p:txBody>
          <a:bodyPr/>
          <a:lstStyle/>
          <a:p>
            <a:r>
              <a:rPr lang="en-US" b="0" dirty="0"/>
              <a:t>The key to a happy life with vias is to understand 2 key issues.</a:t>
            </a:r>
          </a:p>
          <a:p>
            <a:endParaRPr lang="en-US" b="0" dirty="0"/>
          </a:p>
          <a:p>
            <a:r>
              <a:rPr lang="en-US" b="0" dirty="0"/>
              <a:t>1.  How does the return current flow?</a:t>
            </a:r>
          </a:p>
          <a:p>
            <a:endParaRPr lang="en-US" b="0" dirty="0"/>
          </a:p>
          <a:p>
            <a:r>
              <a:rPr lang="en-US" b="0" dirty="0"/>
              <a:t>2.  Are there any stubs that approach ¼ lambda of the highest frequency of interest in the design?</a:t>
            </a:r>
          </a:p>
        </p:txBody>
      </p:sp>
      <p:sp>
        <p:nvSpPr>
          <p:cNvPr id="5" name="Slide Number Placeholder 4">
            <a:extLst>
              <a:ext uri="{FF2B5EF4-FFF2-40B4-BE49-F238E27FC236}">
                <a16:creationId xmlns:a16="http://schemas.microsoft.com/office/drawing/2014/main" id="{72355F2D-3563-9C6C-FF5B-907C7DCFBF97}"/>
              </a:ext>
            </a:extLst>
          </p:cNvPr>
          <p:cNvSpPr>
            <a:spLocks noGrp="1"/>
          </p:cNvSpPr>
          <p:nvPr>
            <p:ph type="sldNum" sz="quarter" idx="10"/>
          </p:nvPr>
        </p:nvSpPr>
        <p:spPr/>
        <p:txBody>
          <a:bodyPr/>
          <a:lstStyle/>
          <a:p>
            <a:pPr>
              <a:defRPr/>
            </a:pPr>
            <a:fld id="{4DB1D275-04D2-4181-9D3E-56AF2F4CB203}" type="slidenum">
              <a:rPr lang="en-US" smtClean="0"/>
              <a:pPr>
                <a:defRPr/>
              </a:pPr>
              <a:t>63</a:t>
            </a:fld>
            <a:endParaRPr lang="en-US"/>
          </a:p>
        </p:txBody>
      </p:sp>
    </p:spTree>
    <p:extLst>
      <p:ext uri="{BB962C8B-B14F-4D97-AF65-F5344CB8AC3E}">
        <p14:creationId xmlns:p14="http://schemas.microsoft.com/office/powerpoint/2010/main" val="233252194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E9F8-E650-4E98-92BC-E7AFDBFC8840}"/>
              </a:ext>
            </a:extLst>
          </p:cNvPr>
          <p:cNvSpPr>
            <a:spLocks noGrp="1"/>
          </p:cNvSpPr>
          <p:nvPr>
            <p:ph type="title"/>
          </p:nvPr>
        </p:nvSpPr>
        <p:spPr>
          <a:xfrm>
            <a:off x="4829394" y="144626"/>
            <a:ext cx="4228051" cy="914400"/>
          </a:xfrm>
        </p:spPr>
        <p:txBody>
          <a:bodyPr/>
          <a:lstStyle/>
          <a:p>
            <a:r>
              <a:rPr lang="en-US" dirty="0"/>
              <a:t>Perfect VIA</a:t>
            </a:r>
          </a:p>
        </p:txBody>
      </p:sp>
      <p:sp>
        <p:nvSpPr>
          <p:cNvPr id="3" name="Content Placeholder 2">
            <a:extLst>
              <a:ext uri="{FF2B5EF4-FFF2-40B4-BE49-F238E27FC236}">
                <a16:creationId xmlns:a16="http://schemas.microsoft.com/office/drawing/2014/main" id="{E33D571F-F29C-4561-89B9-5095B8137B17}"/>
              </a:ext>
            </a:extLst>
          </p:cNvPr>
          <p:cNvSpPr>
            <a:spLocks noGrp="1"/>
          </p:cNvSpPr>
          <p:nvPr>
            <p:ph idx="1"/>
          </p:nvPr>
        </p:nvSpPr>
        <p:spPr>
          <a:xfrm>
            <a:off x="0" y="152400"/>
            <a:ext cx="5352380" cy="1073790"/>
          </a:xfrm>
        </p:spPr>
        <p:txBody>
          <a:bodyPr/>
          <a:lstStyle/>
          <a:p>
            <a:r>
              <a:rPr lang="en-US" sz="1400" b="0" dirty="0"/>
              <a:t>Layer 1 to Layer 3, Ground in Middle, separation 30mils, 10mil drill, 20 mil pad, back drilled to layer 4, Common anti pad, no stitching vias, 50MHz to 30GHz   @ 26GHz IL1.5db RL 18bd</a:t>
            </a:r>
          </a:p>
          <a:p>
            <a:r>
              <a:rPr lang="en-US" sz="1400" b="0" dirty="0"/>
              <a:t>V9_03</a:t>
            </a:r>
          </a:p>
        </p:txBody>
      </p:sp>
      <p:sp>
        <p:nvSpPr>
          <p:cNvPr id="4" name="Slide Number Placeholder 3">
            <a:extLst>
              <a:ext uri="{FF2B5EF4-FFF2-40B4-BE49-F238E27FC236}">
                <a16:creationId xmlns:a16="http://schemas.microsoft.com/office/drawing/2014/main" id="{4009A93C-C972-4A19-9FB8-5964DD0C30D2}"/>
              </a:ext>
            </a:extLst>
          </p:cNvPr>
          <p:cNvSpPr>
            <a:spLocks noGrp="1"/>
          </p:cNvSpPr>
          <p:nvPr>
            <p:ph type="sldNum" sz="quarter" idx="10"/>
          </p:nvPr>
        </p:nvSpPr>
        <p:spPr/>
        <p:txBody>
          <a:bodyPr/>
          <a:lstStyle/>
          <a:p>
            <a:pPr>
              <a:defRPr/>
            </a:pPr>
            <a:fld id="{714D1B9A-C289-4C0D-97F1-45416F7772A7}" type="slidenum">
              <a:rPr lang="en-US" smtClean="0"/>
              <a:pPr>
                <a:defRPr/>
              </a:pPr>
              <a:t>64</a:t>
            </a:fld>
            <a:endParaRPr lang="en-US"/>
          </a:p>
        </p:txBody>
      </p:sp>
      <p:pic>
        <p:nvPicPr>
          <p:cNvPr id="6" name="Picture 5">
            <a:extLst>
              <a:ext uri="{FF2B5EF4-FFF2-40B4-BE49-F238E27FC236}">
                <a16:creationId xmlns:a16="http://schemas.microsoft.com/office/drawing/2014/main" id="{34CD1F04-03EA-4D78-9172-CFC259870230}"/>
              </a:ext>
            </a:extLst>
          </p:cNvPr>
          <p:cNvPicPr>
            <a:picLocks noChangeAspect="1"/>
          </p:cNvPicPr>
          <p:nvPr/>
        </p:nvPicPr>
        <p:blipFill>
          <a:blip r:embed="rId2"/>
          <a:stretch>
            <a:fillRect/>
          </a:stretch>
        </p:blipFill>
        <p:spPr>
          <a:xfrm>
            <a:off x="3791619" y="1326241"/>
            <a:ext cx="5352381" cy="4809524"/>
          </a:xfrm>
          <a:prstGeom prst="rect">
            <a:avLst/>
          </a:prstGeom>
        </p:spPr>
      </p:pic>
      <p:pic>
        <p:nvPicPr>
          <p:cNvPr id="8" name="Picture 7">
            <a:extLst>
              <a:ext uri="{FF2B5EF4-FFF2-40B4-BE49-F238E27FC236}">
                <a16:creationId xmlns:a16="http://schemas.microsoft.com/office/drawing/2014/main" id="{C01CBF85-416A-49C4-B33A-8011EB0210B3}"/>
              </a:ext>
            </a:extLst>
          </p:cNvPr>
          <p:cNvPicPr>
            <a:picLocks noChangeAspect="1"/>
          </p:cNvPicPr>
          <p:nvPr/>
        </p:nvPicPr>
        <p:blipFill>
          <a:blip r:embed="rId3"/>
          <a:stretch>
            <a:fillRect/>
          </a:stretch>
        </p:blipFill>
        <p:spPr>
          <a:xfrm>
            <a:off x="135924" y="1653786"/>
            <a:ext cx="3655695" cy="1591895"/>
          </a:xfrm>
          <a:prstGeom prst="rect">
            <a:avLst/>
          </a:prstGeom>
        </p:spPr>
      </p:pic>
      <p:pic>
        <p:nvPicPr>
          <p:cNvPr id="10" name="Picture 9">
            <a:extLst>
              <a:ext uri="{FF2B5EF4-FFF2-40B4-BE49-F238E27FC236}">
                <a16:creationId xmlns:a16="http://schemas.microsoft.com/office/drawing/2014/main" id="{31746E01-CFE8-4D8C-9CE3-D8BD642F93F8}"/>
              </a:ext>
            </a:extLst>
          </p:cNvPr>
          <p:cNvPicPr>
            <a:picLocks noChangeAspect="1"/>
          </p:cNvPicPr>
          <p:nvPr/>
        </p:nvPicPr>
        <p:blipFill>
          <a:blip r:embed="rId4"/>
          <a:stretch>
            <a:fillRect/>
          </a:stretch>
        </p:blipFill>
        <p:spPr>
          <a:xfrm>
            <a:off x="130196" y="3832667"/>
            <a:ext cx="3661423" cy="2068026"/>
          </a:xfrm>
          <a:prstGeom prst="rect">
            <a:avLst/>
          </a:prstGeom>
        </p:spPr>
      </p:pic>
    </p:spTree>
    <p:extLst>
      <p:ext uri="{BB962C8B-B14F-4D97-AF65-F5344CB8AC3E}">
        <p14:creationId xmlns:p14="http://schemas.microsoft.com/office/powerpoint/2010/main" val="744300347"/>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E9F8-E650-4E98-92BC-E7AFDBFC8840}"/>
              </a:ext>
            </a:extLst>
          </p:cNvPr>
          <p:cNvSpPr>
            <a:spLocks noGrp="1"/>
          </p:cNvSpPr>
          <p:nvPr>
            <p:ph type="title"/>
          </p:nvPr>
        </p:nvSpPr>
        <p:spPr>
          <a:xfrm>
            <a:off x="4915949" y="152400"/>
            <a:ext cx="4228051" cy="914400"/>
          </a:xfrm>
        </p:spPr>
        <p:txBody>
          <a:bodyPr/>
          <a:lstStyle/>
          <a:p>
            <a:r>
              <a:rPr lang="en-US" dirty="0"/>
              <a:t>OK VIA</a:t>
            </a:r>
          </a:p>
        </p:txBody>
      </p:sp>
      <p:sp>
        <p:nvSpPr>
          <p:cNvPr id="3" name="Content Placeholder 2">
            <a:extLst>
              <a:ext uri="{FF2B5EF4-FFF2-40B4-BE49-F238E27FC236}">
                <a16:creationId xmlns:a16="http://schemas.microsoft.com/office/drawing/2014/main" id="{E33D571F-F29C-4561-89B9-5095B8137B17}"/>
              </a:ext>
            </a:extLst>
          </p:cNvPr>
          <p:cNvSpPr>
            <a:spLocks noGrp="1"/>
          </p:cNvSpPr>
          <p:nvPr>
            <p:ph idx="1"/>
          </p:nvPr>
        </p:nvSpPr>
        <p:spPr>
          <a:xfrm>
            <a:off x="-1" y="152400"/>
            <a:ext cx="5512037" cy="1073790"/>
          </a:xfrm>
        </p:spPr>
        <p:txBody>
          <a:bodyPr/>
          <a:lstStyle/>
          <a:p>
            <a:r>
              <a:rPr lang="en-US" sz="1400" b="0" dirty="0"/>
              <a:t>Layer 1 to Layer 3 Ground in Middle separation 75mils 10mil drill, 20 mil pad, back drilled to layer 4, Common anti pad, no stitching vias, 50MHz to 30GHz   @ 26GHz IL1.9db RL 12bd</a:t>
            </a:r>
          </a:p>
          <a:p>
            <a:r>
              <a:rPr lang="en-US" sz="1400" b="0" dirty="0"/>
              <a:t>V9_75</a:t>
            </a:r>
          </a:p>
        </p:txBody>
      </p:sp>
      <p:sp>
        <p:nvSpPr>
          <p:cNvPr id="4" name="Slide Number Placeholder 3">
            <a:extLst>
              <a:ext uri="{FF2B5EF4-FFF2-40B4-BE49-F238E27FC236}">
                <a16:creationId xmlns:a16="http://schemas.microsoft.com/office/drawing/2014/main" id="{4009A93C-C972-4A19-9FB8-5964DD0C30D2}"/>
              </a:ext>
            </a:extLst>
          </p:cNvPr>
          <p:cNvSpPr>
            <a:spLocks noGrp="1"/>
          </p:cNvSpPr>
          <p:nvPr>
            <p:ph type="sldNum" sz="quarter" idx="10"/>
          </p:nvPr>
        </p:nvSpPr>
        <p:spPr/>
        <p:txBody>
          <a:bodyPr/>
          <a:lstStyle/>
          <a:p>
            <a:pPr>
              <a:defRPr/>
            </a:pPr>
            <a:fld id="{714D1B9A-C289-4C0D-97F1-45416F7772A7}" type="slidenum">
              <a:rPr lang="en-US" smtClean="0"/>
              <a:pPr>
                <a:defRPr/>
              </a:pPr>
              <a:t>65</a:t>
            </a:fld>
            <a:endParaRPr lang="en-US"/>
          </a:p>
        </p:txBody>
      </p:sp>
      <p:pic>
        <p:nvPicPr>
          <p:cNvPr id="7" name="Picture 6">
            <a:extLst>
              <a:ext uri="{FF2B5EF4-FFF2-40B4-BE49-F238E27FC236}">
                <a16:creationId xmlns:a16="http://schemas.microsoft.com/office/drawing/2014/main" id="{9000ACEA-0DDD-49BE-856D-6CF36F273937}"/>
              </a:ext>
            </a:extLst>
          </p:cNvPr>
          <p:cNvPicPr>
            <a:picLocks noChangeAspect="1"/>
          </p:cNvPicPr>
          <p:nvPr/>
        </p:nvPicPr>
        <p:blipFill>
          <a:blip r:embed="rId2"/>
          <a:stretch>
            <a:fillRect/>
          </a:stretch>
        </p:blipFill>
        <p:spPr>
          <a:xfrm>
            <a:off x="134477" y="3134817"/>
            <a:ext cx="3556680" cy="3000948"/>
          </a:xfrm>
          <a:prstGeom prst="rect">
            <a:avLst/>
          </a:prstGeom>
        </p:spPr>
      </p:pic>
      <p:pic>
        <p:nvPicPr>
          <p:cNvPr id="11" name="Picture 10">
            <a:extLst>
              <a:ext uri="{FF2B5EF4-FFF2-40B4-BE49-F238E27FC236}">
                <a16:creationId xmlns:a16="http://schemas.microsoft.com/office/drawing/2014/main" id="{DA40A1CD-600D-4196-8215-35D4E01427DA}"/>
              </a:ext>
            </a:extLst>
          </p:cNvPr>
          <p:cNvPicPr>
            <a:picLocks noChangeAspect="1"/>
          </p:cNvPicPr>
          <p:nvPr/>
        </p:nvPicPr>
        <p:blipFill rotWithShape="1">
          <a:blip r:embed="rId3"/>
          <a:srcRect l="8348" r="11202"/>
          <a:stretch/>
        </p:blipFill>
        <p:spPr>
          <a:xfrm>
            <a:off x="134477" y="1574598"/>
            <a:ext cx="3556680" cy="1460284"/>
          </a:xfrm>
          <a:prstGeom prst="rect">
            <a:avLst/>
          </a:prstGeom>
        </p:spPr>
      </p:pic>
      <p:pic>
        <p:nvPicPr>
          <p:cNvPr id="13" name="Picture 12">
            <a:extLst>
              <a:ext uri="{FF2B5EF4-FFF2-40B4-BE49-F238E27FC236}">
                <a16:creationId xmlns:a16="http://schemas.microsoft.com/office/drawing/2014/main" id="{C8D2D9AB-329E-4EA0-B599-4E95B4729A2A}"/>
              </a:ext>
            </a:extLst>
          </p:cNvPr>
          <p:cNvPicPr>
            <a:picLocks noChangeAspect="1"/>
          </p:cNvPicPr>
          <p:nvPr/>
        </p:nvPicPr>
        <p:blipFill>
          <a:blip r:embed="rId4"/>
          <a:stretch>
            <a:fillRect/>
          </a:stretch>
        </p:blipFill>
        <p:spPr>
          <a:xfrm>
            <a:off x="3691157" y="1326241"/>
            <a:ext cx="5352381" cy="4809524"/>
          </a:xfrm>
          <a:prstGeom prst="rect">
            <a:avLst/>
          </a:prstGeom>
        </p:spPr>
      </p:pic>
    </p:spTree>
    <p:extLst>
      <p:ext uri="{BB962C8B-B14F-4D97-AF65-F5344CB8AC3E}">
        <p14:creationId xmlns:p14="http://schemas.microsoft.com/office/powerpoint/2010/main" val="3131215582"/>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E9F8-E650-4E98-92BC-E7AFDBFC8840}"/>
              </a:ext>
            </a:extLst>
          </p:cNvPr>
          <p:cNvSpPr>
            <a:spLocks noGrp="1"/>
          </p:cNvSpPr>
          <p:nvPr>
            <p:ph type="title"/>
          </p:nvPr>
        </p:nvSpPr>
        <p:spPr>
          <a:xfrm>
            <a:off x="4915949" y="159521"/>
            <a:ext cx="4228051" cy="914400"/>
          </a:xfrm>
        </p:spPr>
        <p:txBody>
          <a:bodyPr/>
          <a:lstStyle/>
          <a:p>
            <a:r>
              <a:rPr lang="en-US" dirty="0"/>
              <a:t>Top to Bottom VIA</a:t>
            </a:r>
          </a:p>
        </p:txBody>
      </p:sp>
      <p:sp>
        <p:nvSpPr>
          <p:cNvPr id="3" name="Content Placeholder 2">
            <a:extLst>
              <a:ext uri="{FF2B5EF4-FFF2-40B4-BE49-F238E27FC236}">
                <a16:creationId xmlns:a16="http://schemas.microsoft.com/office/drawing/2014/main" id="{E33D571F-F29C-4561-89B9-5095B8137B17}"/>
              </a:ext>
            </a:extLst>
          </p:cNvPr>
          <p:cNvSpPr>
            <a:spLocks noGrp="1"/>
          </p:cNvSpPr>
          <p:nvPr>
            <p:ph idx="1"/>
          </p:nvPr>
        </p:nvSpPr>
        <p:spPr>
          <a:xfrm>
            <a:off x="0" y="152400"/>
            <a:ext cx="5047618" cy="1073790"/>
          </a:xfrm>
        </p:spPr>
        <p:txBody>
          <a:bodyPr/>
          <a:lstStyle/>
          <a:p>
            <a:r>
              <a:rPr lang="en-US" sz="1400" b="0" dirty="0"/>
              <a:t>Layer 3 to Layer 12 separation 30mils 10mil drill, 20 mil pad,, Common anti pad, 4 stitching vias, 50MHz to 30GHz   @ 26GHz IL1.9db RL 9.2db</a:t>
            </a:r>
          </a:p>
          <a:p>
            <a:r>
              <a:rPr lang="en-US" sz="1400" b="0" dirty="0"/>
              <a:t>V5_30</a:t>
            </a:r>
          </a:p>
        </p:txBody>
      </p:sp>
      <p:sp>
        <p:nvSpPr>
          <p:cNvPr id="4" name="Slide Number Placeholder 3">
            <a:extLst>
              <a:ext uri="{FF2B5EF4-FFF2-40B4-BE49-F238E27FC236}">
                <a16:creationId xmlns:a16="http://schemas.microsoft.com/office/drawing/2014/main" id="{4009A93C-C972-4A19-9FB8-5964DD0C30D2}"/>
              </a:ext>
            </a:extLst>
          </p:cNvPr>
          <p:cNvSpPr>
            <a:spLocks noGrp="1"/>
          </p:cNvSpPr>
          <p:nvPr>
            <p:ph type="sldNum" sz="quarter" idx="10"/>
          </p:nvPr>
        </p:nvSpPr>
        <p:spPr/>
        <p:txBody>
          <a:bodyPr/>
          <a:lstStyle/>
          <a:p>
            <a:pPr>
              <a:defRPr/>
            </a:pPr>
            <a:fld id="{714D1B9A-C289-4C0D-97F1-45416F7772A7}" type="slidenum">
              <a:rPr lang="en-US" smtClean="0"/>
              <a:pPr>
                <a:defRPr/>
              </a:pPr>
              <a:t>66</a:t>
            </a:fld>
            <a:endParaRPr lang="en-US"/>
          </a:p>
        </p:txBody>
      </p:sp>
      <p:pic>
        <p:nvPicPr>
          <p:cNvPr id="6" name="Picture 5">
            <a:extLst>
              <a:ext uri="{FF2B5EF4-FFF2-40B4-BE49-F238E27FC236}">
                <a16:creationId xmlns:a16="http://schemas.microsoft.com/office/drawing/2014/main" id="{F29C5E70-298A-442C-8031-9F3AB23BC6F6}"/>
              </a:ext>
            </a:extLst>
          </p:cNvPr>
          <p:cNvPicPr>
            <a:picLocks noChangeAspect="1"/>
          </p:cNvPicPr>
          <p:nvPr/>
        </p:nvPicPr>
        <p:blipFill>
          <a:blip r:embed="rId2"/>
          <a:stretch>
            <a:fillRect/>
          </a:stretch>
        </p:blipFill>
        <p:spPr>
          <a:xfrm>
            <a:off x="0" y="2908464"/>
            <a:ext cx="4019048" cy="3104762"/>
          </a:xfrm>
          <a:prstGeom prst="rect">
            <a:avLst/>
          </a:prstGeom>
        </p:spPr>
      </p:pic>
      <p:pic>
        <p:nvPicPr>
          <p:cNvPr id="9" name="Picture 8">
            <a:extLst>
              <a:ext uri="{FF2B5EF4-FFF2-40B4-BE49-F238E27FC236}">
                <a16:creationId xmlns:a16="http://schemas.microsoft.com/office/drawing/2014/main" id="{7BEDEF00-2106-41C3-94E7-7857BCFE6BC0}"/>
              </a:ext>
            </a:extLst>
          </p:cNvPr>
          <p:cNvPicPr>
            <a:picLocks noChangeAspect="1"/>
          </p:cNvPicPr>
          <p:nvPr/>
        </p:nvPicPr>
        <p:blipFill>
          <a:blip r:embed="rId3"/>
          <a:stretch>
            <a:fillRect/>
          </a:stretch>
        </p:blipFill>
        <p:spPr>
          <a:xfrm>
            <a:off x="0" y="1326241"/>
            <a:ext cx="5047619" cy="1771429"/>
          </a:xfrm>
          <a:prstGeom prst="rect">
            <a:avLst/>
          </a:prstGeom>
        </p:spPr>
      </p:pic>
      <p:pic>
        <p:nvPicPr>
          <p:cNvPr id="12" name="Picture 11">
            <a:extLst>
              <a:ext uri="{FF2B5EF4-FFF2-40B4-BE49-F238E27FC236}">
                <a16:creationId xmlns:a16="http://schemas.microsoft.com/office/drawing/2014/main" id="{ADEAADF7-779C-49DE-A7C1-FDB722963129}"/>
              </a:ext>
            </a:extLst>
          </p:cNvPr>
          <p:cNvPicPr>
            <a:picLocks noChangeAspect="1"/>
          </p:cNvPicPr>
          <p:nvPr/>
        </p:nvPicPr>
        <p:blipFill>
          <a:blip r:embed="rId4"/>
          <a:stretch>
            <a:fillRect/>
          </a:stretch>
        </p:blipFill>
        <p:spPr>
          <a:xfrm>
            <a:off x="3791619" y="1355569"/>
            <a:ext cx="5352381" cy="4809524"/>
          </a:xfrm>
          <a:prstGeom prst="rect">
            <a:avLst/>
          </a:prstGeom>
        </p:spPr>
      </p:pic>
    </p:spTree>
    <p:extLst>
      <p:ext uri="{BB962C8B-B14F-4D97-AF65-F5344CB8AC3E}">
        <p14:creationId xmlns:p14="http://schemas.microsoft.com/office/powerpoint/2010/main" val="2176090008"/>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E9F8-E650-4E98-92BC-E7AFDBFC8840}"/>
              </a:ext>
            </a:extLst>
          </p:cNvPr>
          <p:cNvSpPr>
            <a:spLocks noGrp="1"/>
          </p:cNvSpPr>
          <p:nvPr>
            <p:ph type="title"/>
          </p:nvPr>
        </p:nvSpPr>
        <p:spPr>
          <a:xfrm>
            <a:off x="5477854" y="49850"/>
            <a:ext cx="3596682" cy="914400"/>
          </a:xfrm>
        </p:spPr>
        <p:txBody>
          <a:bodyPr/>
          <a:lstStyle/>
          <a:p>
            <a:r>
              <a:rPr lang="en-US" dirty="0"/>
              <a:t>L3 to L12 VIA</a:t>
            </a:r>
          </a:p>
        </p:txBody>
      </p:sp>
      <p:sp>
        <p:nvSpPr>
          <p:cNvPr id="3" name="Content Placeholder 2">
            <a:extLst>
              <a:ext uri="{FF2B5EF4-FFF2-40B4-BE49-F238E27FC236}">
                <a16:creationId xmlns:a16="http://schemas.microsoft.com/office/drawing/2014/main" id="{E33D571F-F29C-4561-89B9-5095B8137B17}"/>
              </a:ext>
            </a:extLst>
          </p:cNvPr>
          <p:cNvSpPr>
            <a:spLocks noGrp="1"/>
          </p:cNvSpPr>
          <p:nvPr>
            <p:ph idx="1"/>
          </p:nvPr>
        </p:nvSpPr>
        <p:spPr>
          <a:xfrm>
            <a:off x="0" y="152400"/>
            <a:ext cx="5352380" cy="1073790"/>
          </a:xfrm>
        </p:spPr>
        <p:txBody>
          <a:bodyPr/>
          <a:lstStyle/>
          <a:p>
            <a:r>
              <a:rPr lang="en-US" sz="1400" b="0" dirty="0"/>
              <a:t>Layer 3 to Layer 12 separation 75mils 10mil drill, 20 mil pad,, Common anti pad, 4 stitching vias, 50MHz to 30GHz                    @ 26GHz       IL1.9db RL 9.2db</a:t>
            </a:r>
          </a:p>
          <a:p>
            <a:r>
              <a:rPr lang="en-US" sz="1400" b="0" dirty="0"/>
              <a:t>V5_30</a:t>
            </a:r>
          </a:p>
        </p:txBody>
      </p:sp>
      <p:sp>
        <p:nvSpPr>
          <p:cNvPr id="4" name="Slide Number Placeholder 3">
            <a:extLst>
              <a:ext uri="{FF2B5EF4-FFF2-40B4-BE49-F238E27FC236}">
                <a16:creationId xmlns:a16="http://schemas.microsoft.com/office/drawing/2014/main" id="{4009A93C-C972-4A19-9FB8-5964DD0C30D2}"/>
              </a:ext>
            </a:extLst>
          </p:cNvPr>
          <p:cNvSpPr>
            <a:spLocks noGrp="1"/>
          </p:cNvSpPr>
          <p:nvPr>
            <p:ph type="sldNum" sz="quarter" idx="10"/>
          </p:nvPr>
        </p:nvSpPr>
        <p:spPr/>
        <p:txBody>
          <a:bodyPr/>
          <a:lstStyle/>
          <a:p>
            <a:pPr>
              <a:defRPr/>
            </a:pPr>
            <a:fld id="{714D1B9A-C289-4C0D-97F1-45416F7772A7}" type="slidenum">
              <a:rPr lang="en-US" smtClean="0"/>
              <a:pPr>
                <a:defRPr/>
              </a:pPr>
              <a:t>67</a:t>
            </a:fld>
            <a:endParaRPr lang="en-US"/>
          </a:p>
        </p:txBody>
      </p:sp>
      <p:pic>
        <p:nvPicPr>
          <p:cNvPr id="7" name="Picture 6">
            <a:extLst>
              <a:ext uri="{FF2B5EF4-FFF2-40B4-BE49-F238E27FC236}">
                <a16:creationId xmlns:a16="http://schemas.microsoft.com/office/drawing/2014/main" id="{55943450-CCFA-4ACF-8C04-07C5C97E0698}"/>
              </a:ext>
            </a:extLst>
          </p:cNvPr>
          <p:cNvPicPr>
            <a:picLocks noChangeAspect="1"/>
          </p:cNvPicPr>
          <p:nvPr/>
        </p:nvPicPr>
        <p:blipFill>
          <a:blip r:embed="rId2"/>
          <a:stretch>
            <a:fillRect/>
          </a:stretch>
        </p:blipFill>
        <p:spPr>
          <a:xfrm rot="5400000">
            <a:off x="395238" y="2826619"/>
            <a:ext cx="2819048" cy="3609524"/>
          </a:xfrm>
          <a:prstGeom prst="rect">
            <a:avLst/>
          </a:prstGeom>
        </p:spPr>
      </p:pic>
      <p:pic>
        <p:nvPicPr>
          <p:cNvPr id="10" name="Picture 9">
            <a:extLst>
              <a:ext uri="{FF2B5EF4-FFF2-40B4-BE49-F238E27FC236}">
                <a16:creationId xmlns:a16="http://schemas.microsoft.com/office/drawing/2014/main" id="{09427D81-5545-481A-830B-9C1C50792726}"/>
              </a:ext>
            </a:extLst>
          </p:cNvPr>
          <p:cNvPicPr>
            <a:picLocks noChangeAspect="1"/>
          </p:cNvPicPr>
          <p:nvPr/>
        </p:nvPicPr>
        <p:blipFill>
          <a:blip r:embed="rId3"/>
          <a:stretch>
            <a:fillRect/>
          </a:stretch>
        </p:blipFill>
        <p:spPr>
          <a:xfrm>
            <a:off x="0" y="1865571"/>
            <a:ext cx="3609524" cy="1356286"/>
          </a:xfrm>
          <a:prstGeom prst="rect">
            <a:avLst/>
          </a:prstGeom>
        </p:spPr>
      </p:pic>
      <p:pic>
        <p:nvPicPr>
          <p:cNvPr id="13" name="Picture 12">
            <a:extLst>
              <a:ext uri="{FF2B5EF4-FFF2-40B4-BE49-F238E27FC236}">
                <a16:creationId xmlns:a16="http://schemas.microsoft.com/office/drawing/2014/main" id="{1FD89BE2-FCCB-4ACA-80AA-8ADB2556B24B}"/>
              </a:ext>
            </a:extLst>
          </p:cNvPr>
          <p:cNvPicPr>
            <a:picLocks noChangeAspect="1"/>
          </p:cNvPicPr>
          <p:nvPr/>
        </p:nvPicPr>
        <p:blipFill>
          <a:blip r:embed="rId4"/>
          <a:stretch>
            <a:fillRect/>
          </a:stretch>
        </p:blipFill>
        <p:spPr>
          <a:xfrm>
            <a:off x="3791619" y="1309464"/>
            <a:ext cx="5352381" cy="4809524"/>
          </a:xfrm>
          <a:prstGeom prst="rect">
            <a:avLst/>
          </a:prstGeom>
        </p:spPr>
      </p:pic>
    </p:spTree>
    <p:extLst>
      <p:ext uri="{BB962C8B-B14F-4D97-AF65-F5344CB8AC3E}">
        <p14:creationId xmlns:p14="http://schemas.microsoft.com/office/powerpoint/2010/main" val="4048885658"/>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E9F8-E650-4E98-92BC-E7AFDBFC8840}"/>
              </a:ext>
            </a:extLst>
          </p:cNvPr>
          <p:cNvSpPr>
            <a:spLocks noGrp="1"/>
          </p:cNvSpPr>
          <p:nvPr>
            <p:ph type="title"/>
          </p:nvPr>
        </p:nvSpPr>
        <p:spPr>
          <a:xfrm>
            <a:off x="4803756" y="127534"/>
            <a:ext cx="4228051" cy="914400"/>
          </a:xfrm>
        </p:spPr>
        <p:txBody>
          <a:bodyPr/>
          <a:lstStyle/>
          <a:p>
            <a:r>
              <a:rPr lang="en-US" dirty="0"/>
              <a:t>Drill Spacing Comparison</a:t>
            </a:r>
          </a:p>
        </p:txBody>
      </p:sp>
      <p:sp>
        <p:nvSpPr>
          <p:cNvPr id="3" name="Content Placeholder 2">
            <a:extLst>
              <a:ext uri="{FF2B5EF4-FFF2-40B4-BE49-F238E27FC236}">
                <a16:creationId xmlns:a16="http://schemas.microsoft.com/office/drawing/2014/main" id="{E33D571F-F29C-4561-89B9-5095B8137B17}"/>
              </a:ext>
            </a:extLst>
          </p:cNvPr>
          <p:cNvSpPr>
            <a:spLocks noGrp="1"/>
          </p:cNvSpPr>
          <p:nvPr>
            <p:ph idx="1"/>
          </p:nvPr>
        </p:nvSpPr>
        <p:spPr>
          <a:xfrm>
            <a:off x="0" y="152400"/>
            <a:ext cx="4144710" cy="1073790"/>
          </a:xfrm>
        </p:spPr>
        <p:txBody>
          <a:bodyPr/>
          <a:lstStyle/>
          <a:p>
            <a:r>
              <a:rPr lang="en-US" sz="1400" b="0" dirty="0"/>
              <a:t>Layer 3 to Layer 12 separation 75mils 10mil drill, 20 mil pad,, Common anti pad, 4 stitching vias, 50MHz to 30GHz   @ 26GHz IL1.9db RL 9.2db</a:t>
            </a:r>
          </a:p>
          <a:p>
            <a:r>
              <a:rPr lang="en-US" sz="1400" b="0" dirty="0"/>
              <a:t>V5_30</a:t>
            </a:r>
          </a:p>
          <a:p>
            <a:r>
              <a:rPr lang="en-US" sz="1400" b="0" dirty="0"/>
              <a:t>Yellow RL close</a:t>
            </a:r>
          </a:p>
          <a:p>
            <a:r>
              <a:rPr lang="en-US" sz="1400" b="0" dirty="0"/>
              <a:t>Green IL Close</a:t>
            </a:r>
          </a:p>
          <a:p>
            <a:r>
              <a:rPr lang="en-US" sz="1400" b="0" dirty="0"/>
              <a:t>Red RL wide</a:t>
            </a:r>
          </a:p>
          <a:p>
            <a:r>
              <a:rPr lang="en-US" sz="1400" b="0" dirty="0"/>
              <a:t>Blue IL wide</a:t>
            </a:r>
          </a:p>
        </p:txBody>
      </p:sp>
      <p:sp>
        <p:nvSpPr>
          <p:cNvPr id="4" name="Slide Number Placeholder 3">
            <a:extLst>
              <a:ext uri="{FF2B5EF4-FFF2-40B4-BE49-F238E27FC236}">
                <a16:creationId xmlns:a16="http://schemas.microsoft.com/office/drawing/2014/main" id="{4009A93C-C972-4A19-9FB8-5964DD0C30D2}"/>
              </a:ext>
            </a:extLst>
          </p:cNvPr>
          <p:cNvSpPr>
            <a:spLocks noGrp="1"/>
          </p:cNvSpPr>
          <p:nvPr>
            <p:ph type="sldNum" sz="quarter" idx="10"/>
          </p:nvPr>
        </p:nvSpPr>
        <p:spPr/>
        <p:txBody>
          <a:bodyPr/>
          <a:lstStyle/>
          <a:p>
            <a:pPr>
              <a:defRPr/>
            </a:pPr>
            <a:fld id="{714D1B9A-C289-4C0D-97F1-45416F7772A7}" type="slidenum">
              <a:rPr lang="en-US" smtClean="0"/>
              <a:pPr>
                <a:defRPr/>
              </a:pPr>
              <a:t>68</a:t>
            </a:fld>
            <a:endParaRPr lang="en-US"/>
          </a:p>
        </p:txBody>
      </p:sp>
      <p:pic>
        <p:nvPicPr>
          <p:cNvPr id="7" name="Picture 6">
            <a:extLst>
              <a:ext uri="{FF2B5EF4-FFF2-40B4-BE49-F238E27FC236}">
                <a16:creationId xmlns:a16="http://schemas.microsoft.com/office/drawing/2014/main" id="{55943450-CCFA-4ACF-8C04-07C5C97E0698}"/>
              </a:ext>
            </a:extLst>
          </p:cNvPr>
          <p:cNvPicPr>
            <a:picLocks noChangeAspect="1"/>
          </p:cNvPicPr>
          <p:nvPr/>
        </p:nvPicPr>
        <p:blipFill>
          <a:blip r:embed="rId2"/>
          <a:stretch>
            <a:fillRect/>
          </a:stretch>
        </p:blipFill>
        <p:spPr>
          <a:xfrm rot="5400000">
            <a:off x="179255" y="4669582"/>
            <a:ext cx="1278540" cy="1637050"/>
          </a:xfrm>
          <a:prstGeom prst="rect">
            <a:avLst/>
          </a:prstGeom>
        </p:spPr>
      </p:pic>
      <p:pic>
        <p:nvPicPr>
          <p:cNvPr id="10" name="Picture 9">
            <a:extLst>
              <a:ext uri="{FF2B5EF4-FFF2-40B4-BE49-F238E27FC236}">
                <a16:creationId xmlns:a16="http://schemas.microsoft.com/office/drawing/2014/main" id="{09427D81-5545-481A-830B-9C1C50792726}"/>
              </a:ext>
            </a:extLst>
          </p:cNvPr>
          <p:cNvPicPr>
            <a:picLocks noChangeAspect="1"/>
          </p:cNvPicPr>
          <p:nvPr/>
        </p:nvPicPr>
        <p:blipFill>
          <a:blip r:embed="rId3"/>
          <a:stretch>
            <a:fillRect/>
          </a:stretch>
        </p:blipFill>
        <p:spPr>
          <a:xfrm rot="10800000" flipV="1">
            <a:off x="1745406" y="5124030"/>
            <a:ext cx="1937857" cy="728154"/>
          </a:xfrm>
          <a:prstGeom prst="rect">
            <a:avLst/>
          </a:prstGeom>
        </p:spPr>
      </p:pic>
      <p:pic>
        <p:nvPicPr>
          <p:cNvPr id="6" name="Picture 5">
            <a:extLst>
              <a:ext uri="{FF2B5EF4-FFF2-40B4-BE49-F238E27FC236}">
                <a16:creationId xmlns:a16="http://schemas.microsoft.com/office/drawing/2014/main" id="{DC724949-1D68-4F8E-8BAD-3EABEF13EF9F}"/>
              </a:ext>
            </a:extLst>
          </p:cNvPr>
          <p:cNvPicPr>
            <a:picLocks noChangeAspect="1"/>
          </p:cNvPicPr>
          <p:nvPr/>
        </p:nvPicPr>
        <p:blipFill>
          <a:blip r:embed="rId4"/>
          <a:stretch>
            <a:fillRect/>
          </a:stretch>
        </p:blipFill>
        <p:spPr>
          <a:xfrm>
            <a:off x="3791619" y="1317853"/>
            <a:ext cx="5352381" cy="4809524"/>
          </a:xfrm>
          <a:prstGeom prst="rect">
            <a:avLst/>
          </a:prstGeom>
        </p:spPr>
      </p:pic>
      <p:pic>
        <p:nvPicPr>
          <p:cNvPr id="12" name="Picture 11">
            <a:extLst>
              <a:ext uri="{FF2B5EF4-FFF2-40B4-BE49-F238E27FC236}">
                <a16:creationId xmlns:a16="http://schemas.microsoft.com/office/drawing/2014/main" id="{601262DE-5676-48AB-8647-9DBD3BC28498}"/>
              </a:ext>
            </a:extLst>
          </p:cNvPr>
          <p:cNvPicPr>
            <a:picLocks noChangeAspect="1"/>
          </p:cNvPicPr>
          <p:nvPr/>
        </p:nvPicPr>
        <p:blipFill>
          <a:blip r:embed="rId5"/>
          <a:stretch>
            <a:fillRect/>
          </a:stretch>
        </p:blipFill>
        <p:spPr>
          <a:xfrm>
            <a:off x="0" y="3486161"/>
            <a:ext cx="1637050" cy="1264640"/>
          </a:xfrm>
          <a:prstGeom prst="rect">
            <a:avLst/>
          </a:prstGeom>
        </p:spPr>
      </p:pic>
      <p:pic>
        <p:nvPicPr>
          <p:cNvPr id="14" name="Picture 13">
            <a:extLst>
              <a:ext uri="{FF2B5EF4-FFF2-40B4-BE49-F238E27FC236}">
                <a16:creationId xmlns:a16="http://schemas.microsoft.com/office/drawing/2014/main" id="{274CBF86-3E3D-442E-A559-DE023A0D015D}"/>
              </a:ext>
            </a:extLst>
          </p:cNvPr>
          <p:cNvPicPr>
            <a:picLocks noChangeAspect="1"/>
          </p:cNvPicPr>
          <p:nvPr/>
        </p:nvPicPr>
        <p:blipFill>
          <a:blip r:embed="rId6"/>
          <a:stretch>
            <a:fillRect/>
          </a:stretch>
        </p:blipFill>
        <p:spPr>
          <a:xfrm>
            <a:off x="1637050" y="3669299"/>
            <a:ext cx="2147582" cy="753680"/>
          </a:xfrm>
          <a:prstGeom prst="rect">
            <a:avLst/>
          </a:prstGeom>
        </p:spPr>
      </p:pic>
    </p:spTree>
    <p:extLst>
      <p:ext uri="{BB962C8B-B14F-4D97-AF65-F5344CB8AC3E}">
        <p14:creationId xmlns:p14="http://schemas.microsoft.com/office/powerpoint/2010/main" val="229045934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E829-E746-4715-9D50-532EE4E23779}"/>
              </a:ext>
            </a:extLst>
          </p:cNvPr>
          <p:cNvSpPr>
            <a:spLocks noGrp="1"/>
          </p:cNvSpPr>
          <p:nvPr>
            <p:ph type="title"/>
          </p:nvPr>
        </p:nvSpPr>
        <p:spPr/>
        <p:txBody>
          <a:bodyPr/>
          <a:lstStyle/>
          <a:p>
            <a:r>
              <a:rPr lang="en-US" dirty="0"/>
              <a:t>More on Vias</a:t>
            </a:r>
          </a:p>
        </p:txBody>
      </p:sp>
      <p:sp>
        <p:nvSpPr>
          <p:cNvPr id="3" name="Content Placeholder 2">
            <a:extLst>
              <a:ext uri="{FF2B5EF4-FFF2-40B4-BE49-F238E27FC236}">
                <a16:creationId xmlns:a16="http://schemas.microsoft.com/office/drawing/2014/main" id="{F8101D05-EB0D-4F1D-B789-482D2A0A9EE7}"/>
              </a:ext>
            </a:extLst>
          </p:cNvPr>
          <p:cNvSpPr>
            <a:spLocks noGrp="1"/>
          </p:cNvSpPr>
          <p:nvPr>
            <p:ph idx="1"/>
          </p:nvPr>
        </p:nvSpPr>
        <p:spPr>
          <a:xfrm>
            <a:off x="685800" y="1066800"/>
            <a:ext cx="7772400" cy="4954172"/>
          </a:xfrm>
        </p:spPr>
        <p:txBody>
          <a:bodyPr/>
          <a:lstStyle/>
          <a:p>
            <a:r>
              <a:rPr lang="en-US" sz="2400" b="0" dirty="0"/>
              <a:t>Vias connect the signal from one routing layer to another routing layer.</a:t>
            </a:r>
          </a:p>
          <a:p>
            <a:r>
              <a:rPr lang="en-US" sz="2400" b="0" dirty="0"/>
              <a:t>SERDES vias have two signal vias and generally two stitching vias to provide a low impedance return current path in the immediate vicinity of the signal via.</a:t>
            </a:r>
          </a:p>
          <a:p>
            <a:r>
              <a:rPr lang="en-US" sz="2400" b="0" dirty="0"/>
              <a:t>Critical factors are Insertion Loss and Return Loss</a:t>
            </a:r>
          </a:p>
          <a:p>
            <a:r>
              <a:rPr lang="en-US" sz="2400" b="0" dirty="0"/>
              <a:t>…… and the smoothness of those curves</a:t>
            </a:r>
          </a:p>
          <a:p>
            <a:r>
              <a:rPr lang="en-US" sz="2000" b="0" i="1" dirty="0">
                <a:solidFill>
                  <a:srgbClr val="FF0000"/>
                </a:solidFill>
              </a:rPr>
              <a:t>NO! The return current for P signal DOES NOT flow on the N signal.  Remember this is LVDS not true differential with a transformer.</a:t>
            </a:r>
          </a:p>
        </p:txBody>
      </p:sp>
      <p:sp>
        <p:nvSpPr>
          <p:cNvPr id="4" name="Slide Number Placeholder 3">
            <a:extLst>
              <a:ext uri="{FF2B5EF4-FFF2-40B4-BE49-F238E27FC236}">
                <a16:creationId xmlns:a16="http://schemas.microsoft.com/office/drawing/2014/main" id="{0BB348E6-DFC6-4647-9851-6E9C8D1B3E0A}"/>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69</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50227156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6D196-9CFA-42B0-B7F2-AA66F7DCB651}"/>
              </a:ext>
            </a:extLst>
          </p:cNvPr>
          <p:cNvSpPr>
            <a:spLocks noGrp="1"/>
          </p:cNvSpPr>
          <p:nvPr>
            <p:ph type="title"/>
          </p:nvPr>
        </p:nvSpPr>
        <p:spPr/>
        <p:txBody>
          <a:bodyPr/>
          <a:lstStyle/>
          <a:p>
            <a:r>
              <a:rPr lang="en-US" dirty="0"/>
              <a:t>Transmitter</a:t>
            </a:r>
          </a:p>
        </p:txBody>
      </p:sp>
      <p:sp>
        <p:nvSpPr>
          <p:cNvPr id="3" name="Content Placeholder 2">
            <a:extLst>
              <a:ext uri="{FF2B5EF4-FFF2-40B4-BE49-F238E27FC236}">
                <a16:creationId xmlns:a16="http://schemas.microsoft.com/office/drawing/2014/main" id="{C7085989-B796-4AEC-8F1A-5CB1E83AFFA5}"/>
              </a:ext>
            </a:extLst>
          </p:cNvPr>
          <p:cNvSpPr>
            <a:spLocks noGrp="1"/>
          </p:cNvSpPr>
          <p:nvPr>
            <p:ph idx="1"/>
          </p:nvPr>
        </p:nvSpPr>
        <p:spPr>
          <a:xfrm>
            <a:off x="6140742" y="4104661"/>
            <a:ext cx="2985781" cy="1175707"/>
          </a:xfrm>
        </p:spPr>
        <p:txBody>
          <a:bodyPr/>
          <a:lstStyle/>
          <a:p>
            <a:pPr marL="0" indent="0">
              <a:buNone/>
            </a:pPr>
            <a:r>
              <a:rPr lang="en-US" sz="1800" b="0" dirty="0"/>
              <a:t>A+ A- is 750mV to 1.2V  </a:t>
            </a:r>
            <a:r>
              <a:rPr lang="en-US" sz="1800" b="0" dirty="0" err="1"/>
              <a:t>ie</a:t>
            </a:r>
            <a:r>
              <a:rPr lang="en-US" sz="1800" b="0" dirty="0"/>
              <a:t> 450mV hence 900mV PP</a:t>
            </a:r>
          </a:p>
          <a:p>
            <a:pPr marL="0" indent="0">
              <a:buNone/>
            </a:pPr>
            <a:r>
              <a:rPr lang="en-US" sz="1800" b="0" dirty="0"/>
              <a:t>Output swing is limited by </a:t>
            </a:r>
            <a:r>
              <a:rPr lang="en-US" sz="1800" b="0" dirty="0" err="1"/>
              <a:t>Vdda-Vssa</a:t>
            </a:r>
            <a:r>
              <a:rPr lang="en-US" sz="1800" b="0" dirty="0"/>
              <a:t>, Rp and </a:t>
            </a:r>
            <a:r>
              <a:rPr lang="en-US" sz="1800" b="0" dirty="0" err="1"/>
              <a:t>Rg</a:t>
            </a:r>
            <a:endParaRPr lang="en-US" sz="1800" b="0" dirty="0"/>
          </a:p>
        </p:txBody>
      </p:sp>
      <p:sp>
        <p:nvSpPr>
          <p:cNvPr id="4" name="Slide Number Placeholder 3">
            <a:extLst>
              <a:ext uri="{FF2B5EF4-FFF2-40B4-BE49-F238E27FC236}">
                <a16:creationId xmlns:a16="http://schemas.microsoft.com/office/drawing/2014/main" id="{5CE15618-99DD-44BD-BDC2-17BC24141851}"/>
              </a:ext>
            </a:extLst>
          </p:cNvPr>
          <p:cNvSpPr>
            <a:spLocks noGrp="1"/>
          </p:cNvSpPr>
          <p:nvPr>
            <p:ph type="sldNum" sz="quarter" idx="10"/>
          </p:nvPr>
        </p:nvSpPr>
        <p:spPr/>
        <p:txBody>
          <a:bodyPr/>
          <a:lstStyle/>
          <a:p>
            <a:pPr>
              <a:defRPr/>
            </a:pPr>
            <a:fld id="{714D1B9A-C289-4C0D-97F1-45416F7772A7}" type="slidenum">
              <a:rPr lang="en-US" smtClean="0"/>
              <a:pPr>
                <a:defRPr/>
              </a:pPr>
              <a:t>7</a:t>
            </a:fld>
            <a:endParaRPr lang="en-US"/>
          </a:p>
        </p:txBody>
      </p:sp>
      <p:grpSp>
        <p:nvGrpSpPr>
          <p:cNvPr id="5" name="Group 3">
            <a:extLst>
              <a:ext uri="{FF2B5EF4-FFF2-40B4-BE49-F238E27FC236}">
                <a16:creationId xmlns:a16="http://schemas.microsoft.com/office/drawing/2014/main" id="{1E2B6C97-9DD5-4174-9420-B0CABFFBB4A0}"/>
              </a:ext>
            </a:extLst>
          </p:cNvPr>
          <p:cNvGrpSpPr>
            <a:grpSpLocks/>
          </p:cNvGrpSpPr>
          <p:nvPr/>
        </p:nvGrpSpPr>
        <p:grpSpPr bwMode="auto">
          <a:xfrm>
            <a:off x="4340532" y="2802862"/>
            <a:ext cx="228600" cy="304800"/>
            <a:chOff x="1200" y="1152"/>
            <a:chExt cx="144" cy="192"/>
          </a:xfrm>
        </p:grpSpPr>
        <p:sp>
          <p:nvSpPr>
            <p:cNvPr id="6" name="Line 4">
              <a:extLst>
                <a:ext uri="{FF2B5EF4-FFF2-40B4-BE49-F238E27FC236}">
                  <a16:creationId xmlns:a16="http://schemas.microsoft.com/office/drawing/2014/main" id="{27EC291D-DE3D-41F4-A46D-9EF95B9B5B59}"/>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 name="Line 5">
              <a:extLst>
                <a:ext uri="{FF2B5EF4-FFF2-40B4-BE49-F238E27FC236}">
                  <a16:creationId xmlns:a16="http://schemas.microsoft.com/office/drawing/2014/main" id="{ECCE27F7-8158-4D02-BF8C-28758F7E7B7B}"/>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8" name="Line 6">
              <a:extLst>
                <a:ext uri="{FF2B5EF4-FFF2-40B4-BE49-F238E27FC236}">
                  <a16:creationId xmlns:a16="http://schemas.microsoft.com/office/drawing/2014/main" id="{09B0F481-EBBC-40FF-91AF-D09B424167BF}"/>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9" name="Line 7">
              <a:extLst>
                <a:ext uri="{FF2B5EF4-FFF2-40B4-BE49-F238E27FC236}">
                  <a16:creationId xmlns:a16="http://schemas.microsoft.com/office/drawing/2014/main" id="{7779835C-E9D1-46B8-95BE-3DE9478A94E3}"/>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0" name="Group 8">
            <a:extLst>
              <a:ext uri="{FF2B5EF4-FFF2-40B4-BE49-F238E27FC236}">
                <a16:creationId xmlns:a16="http://schemas.microsoft.com/office/drawing/2014/main" id="{34617901-C5CF-4B78-A82A-DBC2C4BFDB1C}"/>
              </a:ext>
            </a:extLst>
          </p:cNvPr>
          <p:cNvGrpSpPr>
            <a:grpSpLocks/>
          </p:cNvGrpSpPr>
          <p:nvPr/>
        </p:nvGrpSpPr>
        <p:grpSpPr bwMode="auto">
          <a:xfrm>
            <a:off x="5099357" y="3763300"/>
            <a:ext cx="228600" cy="304800"/>
            <a:chOff x="1200" y="1152"/>
            <a:chExt cx="144" cy="192"/>
          </a:xfrm>
        </p:grpSpPr>
        <p:sp>
          <p:nvSpPr>
            <p:cNvPr id="11" name="Line 9">
              <a:extLst>
                <a:ext uri="{FF2B5EF4-FFF2-40B4-BE49-F238E27FC236}">
                  <a16:creationId xmlns:a16="http://schemas.microsoft.com/office/drawing/2014/main" id="{385F1E59-88AD-46A1-82F8-E665E02AE2BC}"/>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2" name="Line 10">
              <a:extLst>
                <a:ext uri="{FF2B5EF4-FFF2-40B4-BE49-F238E27FC236}">
                  <a16:creationId xmlns:a16="http://schemas.microsoft.com/office/drawing/2014/main" id="{8A519E16-4198-44FA-8089-9678B95E9D36}"/>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3" name="Line 11">
              <a:extLst>
                <a:ext uri="{FF2B5EF4-FFF2-40B4-BE49-F238E27FC236}">
                  <a16:creationId xmlns:a16="http://schemas.microsoft.com/office/drawing/2014/main" id="{16F3C262-6ACA-4303-B854-4CF52F8A4C99}"/>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4" name="Line 12">
              <a:extLst>
                <a:ext uri="{FF2B5EF4-FFF2-40B4-BE49-F238E27FC236}">
                  <a16:creationId xmlns:a16="http://schemas.microsoft.com/office/drawing/2014/main" id="{65B56FE4-0CB5-4973-B2A9-540F01BBBF77}"/>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5" name="Group 23">
            <a:extLst>
              <a:ext uri="{FF2B5EF4-FFF2-40B4-BE49-F238E27FC236}">
                <a16:creationId xmlns:a16="http://schemas.microsoft.com/office/drawing/2014/main" id="{F4B0E693-5225-40F8-A2F5-F93DA8EC104D}"/>
              </a:ext>
            </a:extLst>
          </p:cNvPr>
          <p:cNvGrpSpPr>
            <a:grpSpLocks/>
          </p:cNvGrpSpPr>
          <p:nvPr/>
        </p:nvGrpSpPr>
        <p:grpSpPr bwMode="auto">
          <a:xfrm>
            <a:off x="4264332" y="3752187"/>
            <a:ext cx="304800" cy="304800"/>
            <a:chOff x="1152" y="1200"/>
            <a:chExt cx="192" cy="192"/>
          </a:xfrm>
        </p:grpSpPr>
        <p:grpSp>
          <p:nvGrpSpPr>
            <p:cNvPr id="16" name="Group 24">
              <a:extLst>
                <a:ext uri="{FF2B5EF4-FFF2-40B4-BE49-F238E27FC236}">
                  <a16:creationId xmlns:a16="http://schemas.microsoft.com/office/drawing/2014/main" id="{4A43101A-5D46-4A3F-929F-70AB0B5CCD32}"/>
                </a:ext>
              </a:extLst>
            </p:cNvPr>
            <p:cNvGrpSpPr>
              <a:grpSpLocks/>
            </p:cNvGrpSpPr>
            <p:nvPr/>
          </p:nvGrpSpPr>
          <p:grpSpPr bwMode="auto">
            <a:xfrm>
              <a:off x="1200" y="1200"/>
              <a:ext cx="144" cy="192"/>
              <a:chOff x="1200" y="1152"/>
              <a:chExt cx="144" cy="192"/>
            </a:xfrm>
          </p:grpSpPr>
          <p:sp>
            <p:nvSpPr>
              <p:cNvPr id="18" name="Line 25">
                <a:extLst>
                  <a:ext uri="{FF2B5EF4-FFF2-40B4-BE49-F238E27FC236}">
                    <a16:creationId xmlns:a16="http://schemas.microsoft.com/office/drawing/2014/main" id="{20578082-19EE-42D7-8E47-BDC7A3A4EC44}"/>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9" name="Line 26">
                <a:extLst>
                  <a:ext uri="{FF2B5EF4-FFF2-40B4-BE49-F238E27FC236}">
                    <a16:creationId xmlns:a16="http://schemas.microsoft.com/office/drawing/2014/main" id="{49B1C7D5-7E69-4CED-A7D7-FFC0277B4F73}"/>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0" name="Line 27">
                <a:extLst>
                  <a:ext uri="{FF2B5EF4-FFF2-40B4-BE49-F238E27FC236}">
                    <a16:creationId xmlns:a16="http://schemas.microsoft.com/office/drawing/2014/main" id="{68FAC2C4-B74F-46FC-A328-7821DA80918D}"/>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1" name="Line 28">
                <a:extLst>
                  <a:ext uri="{FF2B5EF4-FFF2-40B4-BE49-F238E27FC236}">
                    <a16:creationId xmlns:a16="http://schemas.microsoft.com/office/drawing/2014/main" id="{97CF2A6B-59CC-46A5-9F1A-EC202951721B}"/>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7" name="Oval 29">
              <a:extLst>
                <a:ext uri="{FF2B5EF4-FFF2-40B4-BE49-F238E27FC236}">
                  <a16:creationId xmlns:a16="http://schemas.microsoft.com/office/drawing/2014/main" id="{ED884146-4C72-4E75-91A6-1BF03079CA97}"/>
                </a:ext>
              </a:extLst>
            </p:cNvPr>
            <p:cNvSpPr>
              <a:spLocks noChangeArrowheads="1"/>
            </p:cNvSpPr>
            <p:nvPr/>
          </p:nvSpPr>
          <p:spPr bwMode="auto">
            <a:xfrm>
              <a:off x="1152" y="1278"/>
              <a:ext cx="48" cy="48"/>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grpSp>
      <p:grpSp>
        <p:nvGrpSpPr>
          <p:cNvPr id="22" name="Group 30">
            <a:extLst>
              <a:ext uri="{FF2B5EF4-FFF2-40B4-BE49-F238E27FC236}">
                <a16:creationId xmlns:a16="http://schemas.microsoft.com/office/drawing/2014/main" id="{296F866E-5B0D-4EF6-B695-1E17414E4741}"/>
              </a:ext>
            </a:extLst>
          </p:cNvPr>
          <p:cNvGrpSpPr>
            <a:grpSpLocks/>
          </p:cNvGrpSpPr>
          <p:nvPr/>
        </p:nvGrpSpPr>
        <p:grpSpPr bwMode="auto">
          <a:xfrm>
            <a:off x="5023157" y="2777462"/>
            <a:ext cx="304800" cy="304800"/>
            <a:chOff x="1152" y="1200"/>
            <a:chExt cx="192" cy="192"/>
          </a:xfrm>
        </p:grpSpPr>
        <p:grpSp>
          <p:nvGrpSpPr>
            <p:cNvPr id="23" name="Group 31">
              <a:extLst>
                <a:ext uri="{FF2B5EF4-FFF2-40B4-BE49-F238E27FC236}">
                  <a16:creationId xmlns:a16="http://schemas.microsoft.com/office/drawing/2014/main" id="{70849405-F250-41F4-B4EA-6B3A70486329}"/>
                </a:ext>
              </a:extLst>
            </p:cNvPr>
            <p:cNvGrpSpPr>
              <a:grpSpLocks/>
            </p:cNvGrpSpPr>
            <p:nvPr/>
          </p:nvGrpSpPr>
          <p:grpSpPr bwMode="auto">
            <a:xfrm>
              <a:off x="1200" y="1200"/>
              <a:ext cx="144" cy="192"/>
              <a:chOff x="1200" y="1152"/>
              <a:chExt cx="144" cy="192"/>
            </a:xfrm>
          </p:grpSpPr>
          <p:sp>
            <p:nvSpPr>
              <p:cNvPr id="25" name="Line 32">
                <a:extLst>
                  <a:ext uri="{FF2B5EF4-FFF2-40B4-BE49-F238E27FC236}">
                    <a16:creationId xmlns:a16="http://schemas.microsoft.com/office/drawing/2014/main" id="{A50BBC2E-64A9-4075-B72B-09FFBAEBB663}"/>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6" name="Line 33">
                <a:extLst>
                  <a:ext uri="{FF2B5EF4-FFF2-40B4-BE49-F238E27FC236}">
                    <a16:creationId xmlns:a16="http://schemas.microsoft.com/office/drawing/2014/main" id="{AB21E1DD-4240-44BF-A4CC-8EF3869B27AF}"/>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7" name="Line 34">
                <a:extLst>
                  <a:ext uri="{FF2B5EF4-FFF2-40B4-BE49-F238E27FC236}">
                    <a16:creationId xmlns:a16="http://schemas.microsoft.com/office/drawing/2014/main" id="{F132C7D7-B1E5-45F9-B98B-B3F341D11488}"/>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8" name="Line 35">
                <a:extLst>
                  <a:ext uri="{FF2B5EF4-FFF2-40B4-BE49-F238E27FC236}">
                    <a16:creationId xmlns:a16="http://schemas.microsoft.com/office/drawing/2014/main" id="{3E9AE8CE-3DA7-40C1-80B4-5B78B8D12958}"/>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24" name="Oval 36">
              <a:extLst>
                <a:ext uri="{FF2B5EF4-FFF2-40B4-BE49-F238E27FC236}">
                  <a16:creationId xmlns:a16="http://schemas.microsoft.com/office/drawing/2014/main" id="{2CE8C62B-BAB2-4AB0-AB16-453D3AA872F9}"/>
                </a:ext>
              </a:extLst>
            </p:cNvPr>
            <p:cNvSpPr>
              <a:spLocks noChangeArrowheads="1"/>
            </p:cNvSpPr>
            <p:nvPr/>
          </p:nvSpPr>
          <p:spPr bwMode="auto">
            <a:xfrm>
              <a:off x="1152" y="1278"/>
              <a:ext cx="48" cy="48"/>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grpSp>
      <p:sp>
        <p:nvSpPr>
          <p:cNvPr id="29" name="Rectangle 37">
            <a:extLst>
              <a:ext uri="{FF2B5EF4-FFF2-40B4-BE49-F238E27FC236}">
                <a16:creationId xmlns:a16="http://schemas.microsoft.com/office/drawing/2014/main" id="{EE2F87C3-CB2D-419D-AD40-CCC799C1D999}"/>
              </a:ext>
            </a:extLst>
          </p:cNvPr>
          <p:cNvSpPr>
            <a:spLocks noChangeArrowheads="1"/>
          </p:cNvSpPr>
          <p:nvPr/>
        </p:nvSpPr>
        <p:spPr bwMode="auto">
          <a:xfrm>
            <a:off x="3961119" y="1945612"/>
            <a:ext cx="1668463" cy="3249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effectLst>
                <a:outerShdw blurRad="38100" dist="38100" dir="2700000" algn="tl">
                  <a:srgbClr val="000000">
                    <a:alpha val="43137"/>
                  </a:srgbClr>
                </a:outerShdw>
              </a:effectLst>
            </a:endParaRPr>
          </a:p>
        </p:txBody>
      </p:sp>
      <p:sp>
        <p:nvSpPr>
          <p:cNvPr id="30" name="Line 38">
            <a:extLst>
              <a:ext uri="{FF2B5EF4-FFF2-40B4-BE49-F238E27FC236}">
                <a16:creationId xmlns:a16="http://schemas.microsoft.com/office/drawing/2014/main" id="{2545EE87-1E21-4A49-B77C-4E8A66E17806}"/>
              </a:ext>
            </a:extLst>
          </p:cNvPr>
          <p:cNvSpPr>
            <a:spLocks noChangeShapeType="1"/>
          </p:cNvSpPr>
          <p:nvPr/>
        </p:nvSpPr>
        <p:spPr bwMode="auto">
          <a:xfrm flipV="1">
            <a:off x="4567544" y="2548862"/>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1" name="Line 39">
            <a:extLst>
              <a:ext uri="{FF2B5EF4-FFF2-40B4-BE49-F238E27FC236}">
                <a16:creationId xmlns:a16="http://schemas.microsoft.com/office/drawing/2014/main" id="{6B632C7E-006B-48A8-A8CB-35A47161BCD5}"/>
              </a:ext>
            </a:extLst>
          </p:cNvPr>
          <p:cNvSpPr>
            <a:spLocks noChangeShapeType="1"/>
          </p:cNvSpPr>
          <p:nvPr/>
        </p:nvSpPr>
        <p:spPr bwMode="auto">
          <a:xfrm flipV="1">
            <a:off x="5326369" y="2548862"/>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2" name="Line 40">
            <a:extLst>
              <a:ext uri="{FF2B5EF4-FFF2-40B4-BE49-F238E27FC236}">
                <a16:creationId xmlns:a16="http://schemas.microsoft.com/office/drawing/2014/main" id="{7EFDD756-CCFD-48A0-813E-90628C95D7F3}"/>
              </a:ext>
            </a:extLst>
          </p:cNvPr>
          <p:cNvSpPr>
            <a:spLocks noChangeShapeType="1"/>
          </p:cNvSpPr>
          <p:nvPr/>
        </p:nvSpPr>
        <p:spPr bwMode="auto">
          <a:xfrm>
            <a:off x="4567544" y="2548862"/>
            <a:ext cx="758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3" name="Line 41">
            <a:extLst>
              <a:ext uri="{FF2B5EF4-FFF2-40B4-BE49-F238E27FC236}">
                <a16:creationId xmlns:a16="http://schemas.microsoft.com/office/drawing/2014/main" id="{A4254874-2845-45BF-843C-0C093B2B48C9}"/>
              </a:ext>
            </a:extLst>
          </p:cNvPr>
          <p:cNvSpPr>
            <a:spLocks noChangeShapeType="1"/>
          </p:cNvSpPr>
          <p:nvPr/>
        </p:nvSpPr>
        <p:spPr bwMode="auto">
          <a:xfrm>
            <a:off x="4567544" y="3991900"/>
            <a:ext cx="0" cy="303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4" name="Line 42">
            <a:extLst>
              <a:ext uri="{FF2B5EF4-FFF2-40B4-BE49-F238E27FC236}">
                <a16:creationId xmlns:a16="http://schemas.microsoft.com/office/drawing/2014/main" id="{249E4DDC-EAF9-479D-8DC5-B3CAFEBD8ACE}"/>
              </a:ext>
            </a:extLst>
          </p:cNvPr>
          <p:cNvSpPr>
            <a:spLocks noChangeShapeType="1"/>
          </p:cNvSpPr>
          <p:nvPr/>
        </p:nvSpPr>
        <p:spPr bwMode="auto">
          <a:xfrm>
            <a:off x="5326369" y="3991900"/>
            <a:ext cx="0" cy="303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5" name="Line 43">
            <a:extLst>
              <a:ext uri="{FF2B5EF4-FFF2-40B4-BE49-F238E27FC236}">
                <a16:creationId xmlns:a16="http://schemas.microsoft.com/office/drawing/2014/main" id="{33BB2E6E-E7B1-45F7-B105-2A786ADAEAF7}"/>
              </a:ext>
            </a:extLst>
          </p:cNvPr>
          <p:cNvSpPr>
            <a:spLocks noChangeShapeType="1"/>
          </p:cNvSpPr>
          <p:nvPr/>
        </p:nvSpPr>
        <p:spPr bwMode="auto">
          <a:xfrm>
            <a:off x="4567544" y="4295112"/>
            <a:ext cx="758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6" name="Line 44">
            <a:extLst>
              <a:ext uri="{FF2B5EF4-FFF2-40B4-BE49-F238E27FC236}">
                <a16:creationId xmlns:a16="http://schemas.microsoft.com/office/drawing/2014/main" id="{559C081F-5575-4966-84DF-4C01E1F69B79}"/>
              </a:ext>
            </a:extLst>
          </p:cNvPr>
          <p:cNvSpPr>
            <a:spLocks noChangeShapeType="1"/>
          </p:cNvSpPr>
          <p:nvPr/>
        </p:nvSpPr>
        <p:spPr bwMode="auto">
          <a:xfrm flipH="1" flipV="1">
            <a:off x="4931081" y="2326611"/>
            <a:ext cx="1" cy="2222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7" name="Line 45">
            <a:extLst>
              <a:ext uri="{FF2B5EF4-FFF2-40B4-BE49-F238E27FC236}">
                <a16:creationId xmlns:a16="http://schemas.microsoft.com/office/drawing/2014/main" id="{4C8B00FC-F975-499D-8068-39FD46D42EA9}"/>
              </a:ext>
            </a:extLst>
          </p:cNvPr>
          <p:cNvSpPr>
            <a:spLocks noChangeShapeType="1"/>
          </p:cNvSpPr>
          <p:nvPr/>
        </p:nvSpPr>
        <p:spPr bwMode="auto">
          <a:xfrm>
            <a:off x="4867582" y="4295112"/>
            <a:ext cx="15875" cy="53181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8" name="Text Box 46">
            <a:extLst>
              <a:ext uri="{FF2B5EF4-FFF2-40B4-BE49-F238E27FC236}">
                <a16:creationId xmlns:a16="http://schemas.microsoft.com/office/drawing/2014/main" id="{4501F784-D1CC-4607-95D8-DE101D1584B1}"/>
              </a:ext>
            </a:extLst>
          </p:cNvPr>
          <p:cNvSpPr txBox="1">
            <a:spLocks noChangeArrowheads="1"/>
          </p:cNvSpPr>
          <p:nvPr/>
        </p:nvSpPr>
        <p:spPr bwMode="auto">
          <a:xfrm>
            <a:off x="4970660" y="1621499"/>
            <a:ext cx="89800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dirty="0" err="1">
                <a:effectLst>
                  <a:outerShdw blurRad="38100" dist="38100" dir="2700000" algn="tl">
                    <a:srgbClr val="C0C0C0"/>
                  </a:outerShdw>
                </a:effectLst>
              </a:rPr>
              <a:t>Vdda</a:t>
            </a:r>
            <a:r>
              <a:rPr lang="en-US" b="0" dirty="0">
                <a:effectLst>
                  <a:outerShdw blurRad="38100" dist="38100" dir="2700000" algn="tl">
                    <a:srgbClr val="C0C0C0"/>
                  </a:outerShdw>
                </a:effectLst>
              </a:rPr>
              <a:t>  1.2V</a:t>
            </a:r>
          </a:p>
        </p:txBody>
      </p:sp>
      <p:sp>
        <p:nvSpPr>
          <p:cNvPr id="39" name="Text Box 47">
            <a:extLst>
              <a:ext uri="{FF2B5EF4-FFF2-40B4-BE49-F238E27FC236}">
                <a16:creationId xmlns:a16="http://schemas.microsoft.com/office/drawing/2014/main" id="{9A5855BB-55D0-4380-AC99-093FF2BAECB5}"/>
              </a:ext>
            </a:extLst>
          </p:cNvPr>
          <p:cNvSpPr txBox="1">
            <a:spLocks noChangeArrowheads="1"/>
          </p:cNvSpPr>
          <p:nvPr/>
        </p:nvSpPr>
        <p:spPr bwMode="auto">
          <a:xfrm>
            <a:off x="4099300" y="5621734"/>
            <a:ext cx="70884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dirty="0" err="1">
                <a:effectLst>
                  <a:outerShdw blurRad="38100" dist="38100" dir="2700000" algn="tl">
                    <a:srgbClr val="C0C0C0"/>
                  </a:outerShdw>
                </a:effectLst>
              </a:rPr>
              <a:t>Vssa</a:t>
            </a:r>
            <a:r>
              <a:rPr lang="en-US" b="0" dirty="0">
                <a:effectLst>
                  <a:outerShdw blurRad="38100" dist="38100" dir="2700000" algn="tl">
                    <a:srgbClr val="C0C0C0"/>
                  </a:outerShdw>
                </a:effectLst>
              </a:rPr>
              <a:t> 0V</a:t>
            </a:r>
          </a:p>
        </p:txBody>
      </p:sp>
      <p:sp>
        <p:nvSpPr>
          <p:cNvPr id="40" name="Line 49">
            <a:extLst>
              <a:ext uri="{FF2B5EF4-FFF2-40B4-BE49-F238E27FC236}">
                <a16:creationId xmlns:a16="http://schemas.microsoft.com/office/drawing/2014/main" id="{9AAAA563-E8B2-4A06-96DC-48DC3DA2F0DB}"/>
              </a:ext>
            </a:extLst>
          </p:cNvPr>
          <p:cNvSpPr>
            <a:spLocks noChangeShapeType="1"/>
          </p:cNvSpPr>
          <p:nvPr/>
        </p:nvSpPr>
        <p:spPr bwMode="auto">
          <a:xfrm>
            <a:off x="4866359" y="2952087"/>
            <a:ext cx="4398" cy="963614"/>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1" name="Line 50">
            <a:extLst>
              <a:ext uri="{FF2B5EF4-FFF2-40B4-BE49-F238E27FC236}">
                <a16:creationId xmlns:a16="http://schemas.microsoft.com/office/drawing/2014/main" id="{956CB8F2-0FF3-4C33-ADFB-65E52038033A}"/>
              </a:ext>
            </a:extLst>
          </p:cNvPr>
          <p:cNvSpPr>
            <a:spLocks noChangeShapeType="1"/>
          </p:cNvSpPr>
          <p:nvPr/>
        </p:nvSpPr>
        <p:spPr bwMode="auto">
          <a:xfrm flipH="1">
            <a:off x="4870757" y="3915700"/>
            <a:ext cx="2286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2" name="Line 51">
            <a:extLst>
              <a:ext uri="{FF2B5EF4-FFF2-40B4-BE49-F238E27FC236}">
                <a16:creationId xmlns:a16="http://schemas.microsoft.com/office/drawing/2014/main" id="{69D843DD-C632-47B7-838C-F7B7A107E114}"/>
              </a:ext>
            </a:extLst>
          </p:cNvPr>
          <p:cNvSpPr>
            <a:spLocks noChangeShapeType="1"/>
          </p:cNvSpPr>
          <p:nvPr/>
        </p:nvSpPr>
        <p:spPr bwMode="auto">
          <a:xfrm flipH="1">
            <a:off x="4142094" y="2958437"/>
            <a:ext cx="1524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3" name="Line 53">
            <a:extLst>
              <a:ext uri="{FF2B5EF4-FFF2-40B4-BE49-F238E27FC236}">
                <a16:creationId xmlns:a16="http://schemas.microsoft.com/office/drawing/2014/main" id="{7671F120-B34B-4DF7-ADDC-4D1B4D50C108}"/>
              </a:ext>
            </a:extLst>
          </p:cNvPr>
          <p:cNvSpPr>
            <a:spLocks noChangeShapeType="1"/>
          </p:cNvSpPr>
          <p:nvPr/>
        </p:nvSpPr>
        <p:spPr bwMode="auto">
          <a:xfrm>
            <a:off x="5326369" y="3004475"/>
            <a:ext cx="0" cy="8350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4" name="Line 54">
            <a:extLst>
              <a:ext uri="{FF2B5EF4-FFF2-40B4-BE49-F238E27FC236}">
                <a16:creationId xmlns:a16="http://schemas.microsoft.com/office/drawing/2014/main" id="{1B31518E-0CD9-4E0F-96B3-08A97DBB6B5E}"/>
              </a:ext>
            </a:extLst>
          </p:cNvPr>
          <p:cNvSpPr>
            <a:spLocks noChangeShapeType="1"/>
          </p:cNvSpPr>
          <p:nvPr/>
        </p:nvSpPr>
        <p:spPr bwMode="auto">
          <a:xfrm>
            <a:off x="4567544" y="3004475"/>
            <a:ext cx="0" cy="8350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5" name="Line 55">
            <a:extLst>
              <a:ext uri="{FF2B5EF4-FFF2-40B4-BE49-F238E27FC236}">
                <a16:creationId xmlns:a16="http://schemas.microsoft.com/office/drawing/2014/main" id="{263F247D-194F-4889-A872-F6541745BCD7}"/>
              </a:ext>
            </a:extLst>
          </p:cNvPr>
          <p:cNvSpPr>
            <a:spLocks noChangeShapeType="1"/>
          </p:cNvSpPr>
          <p:nvPr/>
        </p:nvSpPr>
        <p:spPr bwMode="auto">
          <a:xfrm flipH="1">
            <a:off x="4111932" y="3915700"/>
            <a:ext cx="166687"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6" name="Line 56">
            <a:extLst>
              <a:ext uri="{FF2B5EF4-FFF2-40B4-BE49-F238E27FC236}">
                <a16:creationId xmlns:a16="http://schemas.microsoft.com/office/drawing/2014/main" id="{C3F39E1F-7115-47AA-A13A-C3512EF03BB7}"/>
              </a:ext>
            </a:extLst>
          </p:cNvPr>
          <p:cNvSpPr>
            <a:spLocks noChangeShapeType="1"/>
          </p:cNvSpPr>
          <p:nvPr/>
        </p:nvSpPr>
        <p:spPr bwMode="auto">
          <a:xfrm flipV="1">
            <a:off x="4111932" y="2952086"/>
            <a:ext cx="1588" cy="963613"/>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7" name="Line 58">
            <a:extLst>
              <a:ext uri="{FF2B5EF4-FFF2-40B4-BE49-F238E27FC236}">
                <a16:creationId xmlns:a16="http://schemas.microsoft.com/office/drawing/2014/main" id="{5A82F28E-4DFE-44B3-A400-8AA512671FE0}"/>
              </a:ext>
            </a:extLst>
          </p:cNvPr>
          <p:cNvSpPr>
            <a:spLocks noChangeShapeType="1"/>
          </p:cNvSpPr>
          <p:nvPr/>
        </p:nvSpPr>
        <p:spPr bwMode="auto">
          <a:xfrm>
            <a:off x="3691155" y="3314479"/>
            <a:ext cx="1179601" cy="6734"/>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8" name="Line 59">
            <a:extLst>
              <a:ext uri="{FF2B5EF4-FFF2-40B4-BE49-F238E27FC236}">
                <a16:creationId xmlns:a16="http://schemas.microsoft.com/office/drawing/2014/main" id="{9B9C0559-85FB-4C9E-B42A-EDBB7E791D30}"/>
              </a:ext>
            </a:extLst>
          </p:cNvPr>
          <p:cNvSpPr>
            <a:spLocks noChangeShapeType="1"/>
          </p:cNvSpPr>
          <p:nvPr/>
        </p:nvSpPr>
        <p:spPr bwMode="auto">
          <a:xfrm flipV="1">
            <a:off x="4864975" y="2928275"/>
            <a:ext cx="0" cy="404812"/>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9" name="Line 60">
            <a:extLst>
              <a:ext uri="{FF2B5EF4-FFF2-40B4-BE49-F238E27FC236}">
                <a16:creationId xmlns:a16="http://schemas.microsoft.com/office/drawing/2014/main" id="{AFE4B82F-5C39-4DFB-8D47-0D50FE54AFDF}"/>
              </a:ext>
            </a:extLst>
          </p:cNvPr>
          <p:cNvSpPr>
            <a:spLocks noChangeShapeType="1"/>
          </p:cNvSpPr>
          <p:nvPr/>
        </p:nvSpPr>
        <p:spPr bwMode="auto">
          <a:xfrm flipH="1">
            <a:off x="4874002" y="2942559"/>
            <a:ext cx="137559" cy="952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0" name="Line 61">
            <a:extLst>
              <a:ext uri="{FF2B5EF4-FFF2-40B4-BE49-F238E27FC236}">
                <a16:creationId xmlns:a16="http://schemas.microsoft.com/office/drawing/2014/main" id="{DDCBB279-B467-41B0-85A2-753724A2F531}"/>
              </a:ext>
            </a:extLst>
          </p:cNvPr>
          <p:cNvSpPr>
            <a:spLocks noChangeShapeType="1"/>
          </p:cNvSpPr>
          <p:nvPr/>
        </p:nvSpPr>
        <p:spPr bwMode="auto">
          <a:xfrm>
            <a:off x="4567544" y="3688687"/>
            <a:ext cx="14430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1" name="Line 62">
            <a:extLst>
              <a:ext uri="{FF2B5EF4-FFF2-40B4-BE49-F238E27FC236}">
                <a16:creationId xmlns:a16="http://schemas.microsoft.com/office/drawing/2014/main" id="{9D5B09FB-F514-41C9-A09B-F69EFF7F8CEE}"/>
              </a:ext>
            </a:extLst>
          </p:cNvPr>
          <p:cNvSpPr>
            <a:spLocks noChangeShapeType="1"/>
          </p:cNvSpPr>
          <p:nvPr/>
        </p:nvSpPr>
        <p:spPr bwMode="auto">
          <a:xfrm>
            <a:off x="5326369" y="3156875"/>
            <a:ext cx="68421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52" name="AutoShape 63">
            <a:extLst>
              <a:ext uri="{FF2B5EF4-FFF2-40B4-BE49-F238E27FC236}">
                <a16:creationId xmlns:a16="http://schemas.microsoft.com/office/drawing/2014/main" id="{88B29A92-752D-4A9E-A548-712B1E74B81D}"/>
              </a:ext>
            </a:extLst>
          </p:cNvPr>
          <p:cNvSpPr>
            <a:spLocks noChangeArrowheads="1"/>
          </p:cNvSpPr>
          <p:nvPr/>
        </p:nvSpPr>
        <p:spPr bwMode="auto">
          <a:xfrm>
            <a:off x="6010582" y="3650587"/>
            <a:ext cx="76200" cy="76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53" name="AutoShape 64">
            <a:extLst>
              <a:ext uri="{FF2B5EF4-FFF2-40B4-BE49-F238E27FC236}">
                <a16:creationId xmlns:a16="http://schemas.microsoft.com/office/drawing/2014/main" id="{BB77E10D-3832-44BF-8346-A404B7AB0F0F}"/>
              </a:ext>
            </a:extLst>
          </p:cNvPr>
          <p:cNvSpPr>
            <a:spLocks noChangeArrowheads="1"/>
          </p:cNvSpPr>
          <p:nvPr/>
        </p:nvSpPr>
        <p:spPr bwMode="auto">
          <a:xfrm>
            <a:off x="6020107" y="3118775"/>
            <a:ext cx="76200" cy="76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grpSp>
        <p:nvGrpSpPr>
          <p:cNvPr id="80" name="Group 79">
            <a:extLst>
              <a:ext uri="{FF2B5EF4-FFF2-40B4-BE49-F238E27FC236}">
                <a16:creationId xmlns:a16="http://schemas.microsoft.com/office/drawing/2014/main" id="{86EB0992-27FD-4184-B7A5-04C289841B6D}"/>
              </a:ext>
            </a:extLst>
          </p:cNvPr>
          <p:cNvGrpSpPr/>
          <p:nvPr/>
        </p:nvGrpSpPr>
        <p:grpSpPr>
          <a:xfrm>
            <a:off x="4677082" y="5362706"/>
            <a:ext cx="361950" cy="390525"/>
            <a:chOff x="4910444" y="5380962"/>
            <a:chExt cx="361950" cy="390525"/>
          </a:xfrm>
        </p:grpSpPr>
        <p:sp>
          <p:nvSpPr>
            <p:cNvPr id="54" name="Line 123">
              <a:extLst>
                <a:ext uri="{FF2B5EF4-FFF2-40B4-BE49-F238E27FC236}">
                  <a16:creationId xmlns:a16="http://schemas.microsoft.com/office/drawing/2014/main" id="{EEAEF61C-6ECA-46EB-8F37-56FD3901F4F7}"/>
                </a:ext>
              </a:extLst>
            </p:cNvPr>
            <p:cNvSpPr>
              <a:spLocks noChangeShapeType="1"/>
            </p:cNvSpPr>
            <p:nvPr/>
          </p:nvSpPr>
          <p:spPr bwMode="auto">
            <a:xfrm>
              <a:off x="5100944" y="5380962"/>
              <a:ext cx="0" cy="257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5" name="Line 124">
              <a:extLst>
                <a:ext uri="{FF2B5EF4-FFF2-40B4-BE49-F238E27FC236}">
                  <a16:creationId xmlns:a16="http://schemas.microsoft.com/office/drawing/2014/main" id="{B3D77A90-185E-4B23-BD21-9E686FE4044E}"/>
                </a:ext>
              </a:extLst>
            </p:cNvPr>
            <p:cNvSpPr>
              <a:spLocks noChangeShapeType="1"/>
            </p:cNvSpPr>
            <p:nvPr/>
          </p:nvSpPr>
          <p:spPr bwMode="auto">
            <a:xfrm>
              <a:off x="4910444" y="5657187"/>
              <a:ext cx="3619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6" name="Line 125">
              <a:extLst>
                <a:ext uri="{FF2B5EF4-FFF2-40B4-BE49-F238E27FC236}">
                  <a16:creationId xmlns:a16="http://schemas.microsoft.com/office/drawing/2014/main" id="{1BEE68AB-A9E5-413F-B455-2F251676BA19}"/>
                </a:ext>
              </a:extLst>
            </p:cNvPr>
            <p:cNvSpPr>
              <a:spLocks noChangeShapeType="1"/>
            </p:cNvSpPr>
            <p:nvPr/>
          </p:nvSpPr>
          <p:spPr bwMode="auto">
            <a:xfrm>
              <a:off x="4986644" y="5714337"/>
              <a:ext cx="200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7" name="Line 126">
              <a:extLst>
                <a:ext uri="{FF2B5EF4-FFF2-40B4-BE49-F238E27FC236}">
                  <a16:creationId xmlns:a16="http://schemas.microsoft.com/office/drawing/2014/main" id="{62C3BD75-5339-4246-B8E2-DCBB35104A4A}"/>
                </a:ext>
              </a:extLst>
            </p:cNvPr>
            <p:cNvSpPr>
              <a:spLocks noChangeShapeType="1"/>
            </p:cNvSpPr>
            <p:nvPr/>
          </p:nvSpPr>
          <p:spPr bwMode="auto">
            <a:xfrm flipV="1">
              <a:off x="5043794" y="5771487"/>
              <a:ext cx="95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66" name="Line 168">
            <a:extLst>
              <a:ext uri="{FF2B5EF4-FFF2-40B4-BE49-F238E27FC236}">
                <a16:creationId xmlns:a16="http://schemas.microsoft.com/office/drawing/2014/main" id="{00A98B70-A5EE-4D03-AD8D-D634C07F1E8C}"/>
              </a:ext>
            </a:extLst>
          </p:cNvPr>
          <p:cNvSpPr>
            <a:spLocks noChangeShapeType="1"/>
          </p:cNvSpPr>
          <p:nvPr/>
        </p:nvSpPr>
        <p:spPr bwMode="auto">
          <a:xfrm>
            <a:off x="4923144" y="2029750"/>
            <a:ext cx="115888"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67" name="Line 169">
            <a:extLst>
              <a:ext uri="{FF2B5EF4-FFF2-40B4-BE49-F238E27FC236}">
                <a16:creationId xmlns:a16="http://schemas.microsoft.com/office/drawing/2014/main" id="{D67526D5-C956-4D60-BF58-88A830451144}"/>
              </a:ext>
            </a:extLst>
          </p:cNvPr>
          <p:cNvSpPr>
            <a:spLocks noChangeShapeType="1"/>
          </p:cNvSpPr>
          <p:nvPr/>
        </p:nvSpPr>
        <p:spPr bwMode="auto">
          <a:xfrm>
            <a:off x="4872344" y="2183737"/>
            <a:ext cx="128588" cy="65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68" name="Line 170">
            <a:extLst>
              <a:ext uri="{FF2B5EF4-FFF2-40B4-BE49-F238E27FC236}">
                <a16:creationId xmlns:a16="http://schemas.microsoft.com/office/drawing/2014/main" id="{068200EF-477B-40FF-8408-65D65FB6D2B3}"/>
              </a:ext>
            </a:extLst>
          </p:cNvPr>
          <p:cNvSpPr>
            <a:spLocks noChangeShapeType="1"/>
          </p:cNvSpPr>
          <p:nvPr/>
        </p:nvSpPr>
        <p:spPr bwMode="auto">
          <a:xfrm flipH="1">
            <a:off x="4885044" y="2080550"/>
            <a:ext cx="153988" cy="904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69" name="Line 171">
            <a:extLst>
              <a:ext uri="{FF2B5EF4-FFF2-40B4-BE49-F238E27FC236}">
                <a16:creationId xmlns:a16="http://schemas.microsoft.com/office/drawing/2014/main" id="{C42B0F40-832D-49AC-91C8-1CE0853EF8E0}"/>
              </a:ext>
            </a:extLst>
          </p:cNvPr>
          <p:cNvSpPr>
            <a:spLocks noChangeShapeType="1"/>
          </p:cNvSpPr>
          <p:nvPr/>
        </p:nvSpPr>
        <p:spPr bwMode="auto">
          <a:xfrm flipH="1">
            <a:off x="4923144" y="2248824"/>
            <a:ext cx="90488" cy="698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0" name="Line 172">
            <a:extLst>
              <a:ext uri="{FF2B5EF4-FFF2-40B4-BE49-F238E27FC236}">
                <a16:creationId xmlns:a16="http://schemas.microsoft.com/office/drawing/2014/main" id="{1E206B57-E5BA-4616-957C-35312191EA53}"/>
              </a:ext>
            </a:extLst>
          </p:cNvPr>
          <p:cNvSpPr>
            <a:spLocks noChangeShapeType="1"/>
          </p:cNvSpPr>
          <p:nvPr/>
        </p:nvSpPr>
        <p:spPr bwMode="auto">
          <a:xfrm>
            <a:off x="4853294" y="4817400"/>
            <a:ext cx="115888"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1" name="Line 173">
            <a:extLst>
              <a:ext uri="{FF2B5EF4-FFF2-40B4-BE49-F238E27FC236}">
                <a16:creationId xmlns:a16="http://schemas.microsoft.com/office/drawing/2014/main" id="{B325B1C6-7A38-4582-823C-654A8EC3E238}"/>
              </a:ext>
            </a:extLst>
          </p:cNvPr>
          <p:cNvSpPr>
            <a:spLocks noChangeShapeType="1"/>
          </p:cNvSpPr>
          <p:nvPr/>
        </p:nvSpPr>
        <p:spPr bwMode="auto">
          <a:xfrm>
            <a:off x="4802494" y="4971387"/>
            <a:ext cx="128588" cy="65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2" name="Line 174">
            <a:extLst>
              <a:ext uri="{FF2B5EF4-FFF2-40B4-BE49-F238E27FC236}">
                <a16:creationId xmlns:a16="http://schemas.microsoft.com/office/drawing/2014/main" id="{C24584FD-64DC-49D5-9802-78EE96361E36}"/>
              </a:ext>
            </a:extLst>
          </p:cNvPr>
          <p:cNvSpPr>
            <a:spLocks noChangeShapeType="1"/>
          </p:cNvSpPr>
          <p:nvPr/>
        </p:nvSpPr>
        <p:spPr bwMode="auto">
          <a:xfrm flipH="1">
            <a:off x="4815194" y="4868200"/>
            <a:ext cx="153988" cy="904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3" name="Line 175">
            <a:extLst>
              <a:ext uri="{FF2B5EF4-FFF2-40B4-BE49-F238E27FC236}">
                <a16:creationId xmlns:a16="http://schemas.microsoft.com/office/drawing/2014/main" id="{0C15190D-559E-4616-83B0-18B1BE061486}"/>
              </a:ext>
            </a:extLst>
          </p:cNvPr>
          <p:cNvSpPr>
            <a:spLocks noChangeShapeType="1"/>
          </p:cNvSpPr>
          <p:nvPr/>
        </p:nvSpPr>
        <p:spPr bwMode="auto">
          <a:xfrm flipH="1">
            <a:off x="4867582" y="5036475"/>
            <a:ext cx="76200" cy="50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4" name="Line 176">
            <a:extLst>
              <a:ext uri="{FF2B5EF4-FFF2-40B4-BE49-F238E27FC236}">
                <a16:creationId xmlns:a16="http://schemas.microsoft.com/office/drawing/2014/main" id="{DED2FB36-90C8-4A69-AFBF-D6E1234969A6}"/>
              </a:ext>
            </a:extLst>
          </p:cNvPr>
          <p:cNvSpPr>
            <a:spLocks noChangeShapeType="1"/>
          </p:cNvSpPr>
          <p:nvPr/>
        </p:nvSpPr>
        <p:spPr bwMode="auto">
          <a:xfrm flipH="1" flipV="1">
            <a:off x="4859643" y="5087273"/>
            <a:ext cx="6716" cy="28790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5" name="Line 177">
            <a:extLst>
              <a:ext uri="{FF2B5EF4-FFF2-40B4-BE49-F238E27FC236}">
                <a16:creationId xmlns:a16="http://schemas.microsoft.com/office/drawing/2014/main" id="{EBFC97BA-3BAD-4CFE-8F27-3DF72E05ABE1}"/>
              </a:ext>
            </a:extLst>
          </p:cNvPr>
          <p:cNvSpPr>
            <a:spLocks noChangeShapeType="1"/>
          </p:cNvSpPr>
          <p:nvPr/>
        </p:nvSpPr>
        <p:spPr bwMode="auto">
          <a:xfrm flipV="1">
            <a:off x="4923144" y="1791625"/>
            <a:ext cx="0" cy="222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6" name="Oval 75">
            <a:extLst>
              <a:ext uri="{FF2B5EF4-FFF2-40B4-BE49-F238E27FC236}">
                <a16:creationId xmlns:a16="http://schemas.microsoft.com/office/drawing/2014/main" id="{76F1056A-871F-44C1-BFB6-1E236515228E}"/>
              </a:ext>
            </a:extLst>
          </p:cNvPr>
          <p:cNvSpPr/>
          <p:nvPr/>
        </p:nvSpPr>
        <p:spPr bwMode="auto">
          <a:xfrm>
            <a:off x="4832085" y="3314482"/>
            <a:ext cx="45719" cy="45719"/>
          </a:xfrm>
          <a:prstGeom prst="ellipse">
            <a:avLst/>
          </a:prstGeom>
          <a:solidFill>
            <a:srgbClr val="FF0000"/>
          </a:solid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77" name="Oval 76">
            <a:extLst>
              <a:ext uri="{FF2B5EF4-FFF2-40B4-BE49-F238E27FC236}">
                <a16:creationId xmlns:a16="http://schemas.microsoft.com/office/drawing/2014/main" id="{34C67832-E4BE-4C3B-A257-341FD7B08504}"/>
              </a:ext>
            </a:extLst>
          </p:cNvPr>
          <p:cNvSpPr/>
          <p:nvPr/>
        </p:nvSpPr>
        <p:spPr bwMode="auto">
          <a:xfrm>
            <a:off x="4532211" y="3651478"/>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78" name="Oval 77">
            <a:extLst>
              <a:ext uri="{FF2B5EF4-FFF2-40B4-BE49-F238E27FC236}">
                <a16:creationId xmlns:a16="http://schemas.microsoft.com/office/drawing/2014/main" id="{2B73F8AE-8648-43FD-AE5F-51B9F00F5D07}"/>
              </a:ext>
            </a:extLst>
          </p:cNvPr>
          <p:cNvSpPr/>
          <p:nvPr/>
        </p:nvSpPr>
        <p:spPr bwMode="auto">
          <a:xfrm>
            <a:off x="5320337" y="3141000"/>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79" name="Oval 78">
            <a:extLst>
              <a:ext uri="{FF2B5EF4-FFF2-40B4-BE49-F238E27FC236}">
                <a16:creationId xmlns:a16="http://schemas.microsoft.com/office/drawing/2014/main" id="{9E2FFD84-D0FD-4859-8EFC-EDAAC77149C3}"/>
              </a:ext>
            </a:extLst>
          </p:cNvPr>
          <p:cNvSpPr/>
          <p:nvPr/>
        </p:nvSpPr>
        <p:spPr bwMode="auto">
          <a:xfrm>
            <a:off x="4099300" y="3290745"/>
            <a:ext cx="45719" cy="45719"/>
          </a:xfrm>
          <a:prstGeom prst="ellipse">
            <a:avLst/>
          </a:prstGeom>
          <a:solidFill>
            <a:srgbClr val="FF0000"/>
          </a:solid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81" name="TextBox 80">
            <a:extLst>
              <a:ext uri="{FF2B5EF4-FFF2-40B4-BE49-F238E27FC236}">
                <a16:creationId xmlns:a16="http://schemas.microsoft.com/office/drawing/2014/main" id="{2DF8C717-1096-4A90-B142-BB6F85E8E21C}"/>
              </a:ext>
            </a:extLst>
          </p:cNvPr>
          <p:cNvSpPr txBox="1"/>
          <p:nvPr/>
        </p:nvSpPr>
        <p:spPr>
          <a:xfrm>
            <a:off x="228600" y="3130681"/>
            <a:ext cx="3800747" cy="1846659"/>
          </a:xfrm>
          <a:prstGeom prst="rect">
            <a:avLst/>
          </a:prstGeom>
          <a:noFill/>
        </p:spPr>
        <p:txBody>
          <a:bodyPr wrap="square" rtlCol="0">
            <a:spAutoFit/>
          </a:bodyPr>
          <a:lstStyle/>
          <a:p>
            <a:r>
              <a:rPr lang="en-US" sz="1800" b="0" dirty="0"/>
              <a:t>Forward Feedback Equalization</a:t>
            </a:r>
          </a:p>
          <a:p>
            <a:endParaRPr lang="en-US" dirty="0"/>
          </a:p>
          <a:p>
            <a:r>
              <a:rPr lang="en-US" dirty="0"/>
              <a:t>This is generally De-emphasis based</a:t>
            </a:r>
          </a:p>
          <a:p>
            <a:r>
              <a:rPr lang="en-US" dirty="0"/>
              <a:t>on prior bits.  # Taps simply means </a:t>
            </a:r>
          </a:p>
          <a:p>
            <a:r>
              <a:rPr lang="en-US" dirty="0"/>
              <a:t>how many bit times are we taking</a:t>
            </a:r>
          </a:p>
          <a:p>
            <a:r>
              <a:rPr lang="en-US" dirty="0"/>
              <a:t>into account.  Theoretically could have</a:t>
            </a:r>
          </a:p>
          <a:p>
            <a:r>
              <a:rPr lang="en-US" dirty="0"/>
              <a:t>Pre-emphasis also.</a:t>
            </a:r>
          </a:p>
          <a:p>
            <a:r>
              <a:rPr lang="en-US" dirty="0"/>
              <a:t>If we have a string of 1’s we reduce drive </a:t>
            </a:r>
          </a:p>
          <a:p>
            <a:r>
              <a:rPr lang="en-US" dirty="0"/>
              <a:t>strength to minimize capacitive over charge</a:t>
            </a:r>
          </a:p>
        </p:txBody>
      </p:sp>
      <p:sp>
        <p:nvSpPr>
          <p:cNvPr id="82" name="Rectangle 81">
            <a:extLst>
              <a:ext uri="{FF2B5EF4-FFF2-40B4-BE49-F238E27FC236}">
                <a16:creationId xmlns:a16="http://schemas.microsoft.com/office/drawing/2014/main" id="{EC357909-BF94-4631-B879-B6714F538F28}"/>
              </a:ext>
            </a:extLst>
          </p:cNvPr>
          <p:cNvSpPr/>
          <p:nvPr/>
        </p:nvSpPr>
        <p:spPr bwMode="auto">
          <a:xfrm>
            <a:off x="175315" y="2802862"/>
            <a:ext cx="3522278" cy="2677094"/>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84" name="TextBox 83">
            <a:extLst>
              <a:ext uri="{FF2B5EF4-FFF2-40B4-BE49-F238E27FC236}">
                <a16:creationId xmlns:a16="http://schemas.microsoft.com/office/drawing/2014/main" id="{1BC1543B-CA11-4E31-892E-C144F403B4DA}"/>
              </a:ext>
            </a:extLst>
          </p:cNvPr>
          <p:cNvSpPr txBox="1"/>
          <p:nvPr/>
        </p:nvSpPr>
        <p:spPr>
          <a:xfrm>
            <a:off x="5006381" y="2039163"/>
            <a:ext cx="1083951" cy="276999"/>
          </a:xfrm>
          <a:prstGeom prst="rect">
            <a:avLst/>
          </a:prstGeom>
          <a:noFill/>
        </p:spPr>
        <p:txBody>
          <a:bodyPr wrap="none" rtlCol="0">
            <a:spAutoFit/>
          </a:bodyPr>
          <a:lstStyle/>
          <a:p>
            <a:r>
              <a:rPr lang="en-US" dirty="0"/>
              <a:t>Rp ~ 50Ohms</a:t>
            </a:r>
          </a:p>
        </p:txBody>
      </p:sp>
      <p:sp>
        <p:nvSpPr>
          <p:cNvPr id="85" name="TextBox 84">
            <a:extLst>
              <a:ext uri="{FF2B5EF4-FFF2-40B4-BE49-F238E27FC236}">
                <a16:creationId xmlns:a16="http://schemas.microsoft.com/office/drawing/2014/main" id="{9FFF5BF3-E76F-40E1-9AC7-DB8367A3FCE6}"/>
              </a:ext>
            </a:extLst>
          </p:cNvPr>
          <p:cNvSpPr txBox="1"/>
          <p:nvPr/>
        </p:nvSpPr>
        <p:spPr>
          <a:xfrm>
            <a:off x="4918804" y="4820187"/>
            <a:ext cx="1071127" cy="276999"/>
          </a:xfrm>
          <a:prstGeom prst="rect">
            <a:avLst/>
          </a:prstGeom>
          <a:noFill/>
        </p:spPr>
        <p:txBody>
          <a:bodyPr wrap="none" rtlCol="0">
            <a:spAutoFit/>
          </a:bodyPr>
          <a:lstStyle/>
          <a:p>
            <a:r>
              <a:rPr lang="en-US" dirty="0" err="1"/>
              <a:t>Rg</a:t>
            </a:r>
            <a:r>
              <a:rPr lang="en-US" dirty="0"/>
              <a:t> ~ 50 ohms</a:t>
            </a:r>
          </a:p>
        </p:txBody>
      </p:sp>
      <p:sp>
        <p:nvSpPr>
          <p:cNvPr id="86" name="TextBox 85">
            <a:extLst>
              <a:ext uri="{FF2B5EF4-FFF2-40B4-BE49-F238E27FC236}">
                <a16:creationId xmlns:a16="http://schemas.microsoft.com/office/drawing/2014/main" id="{C1E092BD-F2C9-49B6-B482-CEA923357C49}"/>
              </a:ext>
            </a:extLst>
          </p:cNvPr>
          <p:cNvSpPr txBox="1"/>
          <p:nvPr/>
        </p:nvSpPr>
        <p:spPr>
          <a:xfrm>
            <a:off x="5578734" y="2877669"/>
            <a:ext cx="383438" cy="276999"/>
          </a:xfrm>
          <a:prstGeom prst="rect">
            <a:avLst/>
          </a:prstGeom>
          <a:noFill/>
        </p:spPr>
        <p:txBody>
          <a:bodyPr wrap="none" rtlCol="0">
            <a:spAutoFit/>
          </a:bodyPr>
          <a:lstStyle/>
          <a:p>
            <a:r>
              <a:rPr lang="en-US" dirty="0"/>
              <a:t>A+</a:t>
            </a:r>
          </a:p>
        </p:txBody>
      </p:sp>
      <p:sp>
        <p:nvSpPr>
          <p:cNvPr id="87" name="TextBox 86">
            <a:extLst>
              <a:ext uri="{FF2B5EF4-FFF2-40B4-BE49-F238E27FC236}">
                <a16:creationId xmlns:a16="http://schemas.microsoft.com/office/drawing/2014/main" id="{2D8F6E53-3F11-447F-BB6C-465387C45E53}"/>
              </a:ext>
            </a:extLst>
          </p:cNvPr>
          <p:cNvSpPr txBox="1"/>
          <p:nvPr/>
        </p:nvSpPr>
        <p:spPr>
          <a:xfrm>
            <a:off x="5610727" y="3439176"/>
            <a:ext cx="346570" cy="276999"/>
          </a:xfrm>
          <a:prstGeom prst="rect">
            <a:avLst/>
          </a:prstGeom>
          <a:noFill/>
        </p:spPr>
        <p:txBody>
          <a:bodyPr wrap="none" rtlCol="0">
            <a:spAutoFit/>
          </a:bodyPr>
          <a:lstStyle/>
          <a:p>
            <a:r>
              <a:rPr lang="en-US" dirty="0"/>
              <a:t>A-</a:t>
            </a:r>
          </a:p>
        </p:txBody>
      </p:sp>
      <p:pic>
        <p:nvPicPr>
          <p:cNvPr id="89" name="Picture 88">
            <a:extLst>
              <a:ext uri="{FF2B5EF4-FFF2-40B4-BE49-F238E27FC236}">
                <a16:creationId xmlns:a16="http://schemas.microsoft.com/office/drawing/2014/main" id="{C7A9DA7C-CBE4-4C83-8F60-B8850FD9780A}"/>
              </a:ext>
            </a:extLst>
          </p:cNvPr>
          <p:cNvPicPr>
            <a:picLocks noChangeAspect="1"/>
          </p:cNvPicPr>
          <p:nvPr/>
        </p:nvPicPr>
        <p:blipFill>
          <a:blip r:embed="rId2"/>
          <a:stretch>
            <a:fillRect/>
          </a:stretch>
        </p:blipFill>
        <p:spPr>
          <a:xfrm>
            <a:off x="6084294" y="1421850"/>
            <a:ext cx="3162238" cy="2228737"/>
          </a:xfrm>
          <a:prstGeom prst="rect">
            <a:avLst/>
          </a:prstGeom>
        </p:spPr>
      </p:pic>
    </p:spTree>
    <p:extLst>
      <p:ext uri="{BB962C8B-B14F-4D97-AF65-F5344CB8AC3E}">
        <p14:creationId xmlns:p14="http://schemas.microsoft.com/office/powerpoint/2010/main" val="30823218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fill="hold"/>
                                        <p:tgtEl>
                                          <p:spTgt spid="82"/>
                                        </p:tgtEl>
                                        <p:attrNameLst>
                                          <p:attrName>ppt_x</p:attrName>
                                        </p:attrNameLst>
                                      </p:cBhvr>
                                      <p:tavLst>
                                        <p:tav tm="0">
                                          <p:val>
                                            <p:strVal val="#ppt_x"/>
                                          </p:val>
                                        </p:tav>
                                        <p:tav tm="100000">
                                          <p:val>
                                            <p:strVal val="#ppt_x"/>
                                          </p:val>
                                        </p:tav>
                                      </p:tavLst>
                                    </p:anim>
                                    <p:anim calcmode="lin" valueType="num">
                                      <p:cBhvr additive="base">
                                        <p:cTn id="3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1" grpId="0"/>
      <p:bldP spid="8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E829-E746-4715-9D50-532EE4E23779}"/>
              </a:ext>
            </a:extLst>
          </p:cNvPr>
          <p:cNvSpPr>
            <a:spLocks noGrp="1"/>
          </p:cNvSpPr>
          <p:nvPr>
            <p:ph type="title"/>
          </p:nvPr>
        </p:nvSpPr>
        <p:spPr/>
        <p:txBody>
          <a:bodyPr/>
          <a:lstStyle/>
          <a:p>
            <a:r>
              <a:rPr lang="en-US" dirty="0"/>
              <a:t>More on Vias</a:t>
            </a:r>
          </a:p>
        </p:txBody>
      </p:sp>
      <p:sp>
        <p:nvSpPr>
          <p:cNvPr id="3" name="Content Placeholder 2">
            <a:extLst>
              <a:ext uri="{FF2B5EF4-FFF2-40B4-BE49-F238E27FC236}">
                <a16:creationId xmlns:a16="http://schemas.microsoft.com/office/drawing/2014/main" id="{F8101D05-EB0D-4F1D-B789-482D2A0A9EE7}"/>
              </a:ext>
            </a:extLst>
          </p:cNvPr>
          <p:cNvSpPr>
            <a:spLocks noGrp="1"/>
          </p:cNvSpPr>
          <p:nvPr>
            <p:ph idx="1"/>
          </p:nvPr>
        </p:nvSpPr>
        <p:spPr/>
        <p:txBody>
          <a:bodyPr/>
          <a:lstStyle/>
          <a:p>
            <a:r>
              <a:rPr lang="en-US" sz="2000" b="0" dirty="0"/>
              <a:t>Highly accurate detailed via insertion loss and return loss values are only true for the SPECIFIC via transition within a SPECIFIC stack-up with a SPECIFIC Er and Df for a SPECIFIC layer pair transition.</a:t>
            </a:r>
          </a:p>
          <a:p>
            <a:endParaRPr lang="en-US" sz="2000" b="0" dirty="0"/>
          </a:p>
          <a:p>
            <a:r>
              <a:rPr lang="en-US" sz="2000" b="0" dirty="0"/>
              <a:t>Get a clue…open an Excel spread sheet right now and start building a library of via configurations and the performance of each configuration.</a:t>
            </a:r>
          </a:p>
        </p:txBody>
      </p:sp>
      <p:sp>
        <p:nvSpPr>
          <p:cNvPr id="4" name="Slide Number Placeholder 3">
            <a:extLst>
              <a:ext uri="{FF2B5EF4-FFF2-40B4-BE49-F238E27FC236}">
                <a16:creationId xmlns:a16="http://schemas.microsoft.com/office/drawing/2014/main" id="{0BB348E6-DFC6-4647-9851-6E9C8D1B3E0A}"/>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70</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99497361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E21DA-DDF0-4B98-8CA6-BEEEBB9670F6}"/>
              </a:ext>
            </a:extLst>
          </p:cNvPr>
          <p:cNvSpPr>
            <a:spLocks noGrp="1"/>
          </p:cNvSpPr>
          <p:nvPr>
            <p:ph type="title"/>
          </p:nvPr>
        </p:nvSpPr>
        <p:spPr/>
        <p:txBody>
          <a:bodyPr/>
          <a:lstStyle/>
          <a:p>
            <a:r>
              <a:rPr lang="en-US" dirty="0"/>
              <a:t>More </a:t>
            </a:r>
            <a:r>
              <a:rPr lang="en-US" dirty="0" err="1"/>
              <a:t>onVias</a:t>
            </a:r>
            <a:endParaRPr lang="en-US" dirty="0"/>
          </a:p>
        </p:txBody>
      </p:sp>
      <p:graphicFrame>
        <p:nvGraphicFramePr>
          <p:cNvPr id="5" name="Table 5">
            <a:extLst>
              <a:ext uri="{FF2B5EF4-FFF2-40B4-BE49-F238E27FC236}">
                <a16:creationId xmlns:a16="http://schemas.microsoft.com/office/drawing/2014/main" id="{2A170A61-5704-4C75-8E01-B0BDA34AD99B}"/>
              </a:ext>
            </a:extLst>
          </p:cNvPr>
          <p:cNvGraphicFramePr>
            <a:graphicFrameLocks noGrp="1"/>
          </p:cNvGraphicFramePr>
          <p:nvPr>
            <p:ph idx="1"/>
          </p:nvPr>
        </p:nvGraphicFramePr>
        <p:xfrm>
          <a:off x="0" y="985520"/>
          <a:ext cx="7226106" cy="3977640"/>
        </p:xfrm>
        <a:graphic>
          <a:graphicData uri="http://schemas.openxmlformats.org/drawingml/2006/table">
            <a:tbl>
              <a:tblPr firstRow="1" bandRow="1">
                <a:tableStyleId>{5C22544A-7EE6-4342-B048-85BDC9FD1C3A}</a:tableStyleId>
              </a:tblPr>
              <a:tblGrid>
                <a:gridCol w="1279244">
                  <a:extLst>
                    <a:ext uri="{9D8B030D-6E8A-4147-A177-3AD203B41FA5}">
                      <a16:colId xmlns:a16="http://schemas.microsoft.com/office/drawing/2014/main" val="2458138610"/>
                    </a:ext>
                  </a:extLst>
                </a:gridCol>
                <a:gridCol w="785357">
                  <a:extLst>
                    <a:ext uri="{9D8B030D-6E8A-4147-A177-3AD203B41FA5}">
                      <a16:colId xmlns:a16="http://schemas.microsoft.com/office/drawing/2014/main" val="4258153305"/>
                    </a:ext>
                  </a:extLst>
                </a:gridCol>
                <a:gridCol w="1032301">
                  <a:extLst>
                    <a:ext uri="{9D8B030D-6E8A-4147-A177-3AD203B41FA5}">
                      <a16:colId xmlns:a16="http://schemas.microsoft.com/office/drawing/2014/main" val="1594562521"/>
                    </a:ext>
                  </a:extLst>
                </a:gridCol>
                <a:gridCol w="1032301">
                  <a:extLst>
                    <a:ext uri="{9D8B030D-6E8A-4147-A177-3AD203B41FA5}">
                      <a16:colId xmlns:a16="http://schemas.microsoft.com/office/drawing/2014/main" val="1683901661"/>
                    </a:ext>
                  </a:extLst>
                </a:gridCol>
                <a:gridCol w="1032301">
                  <a:extLst>
                    <a:ext uri="{9D8B030D-6E8A-4147-A177-3AD203B41FA5}">
                      <a16:colId xmlns:a16="http://schemas.microsoft.com/office/drawing/2014/main" val="2772430208"/>
                    </a:ext>
                  </a:extLst>
                </a:gridCol>
                <a:gridCol w="1032301">
                  <a:extLst>
                    <a:ext uri="{9D8B030D-6E8A-4147-A177-3AD203B41FA5}">
                      <a16:colId xmlns:a16="http://schemas.microsoft.com/office/drawing/2014/main" val="3521218914"/>
                    </a:ext>
                  </a:extLst>
                </a:gridCol>
                <a:gridCol w="1032301">
                  <a:extLst>
                    <a:ext uri="{9D8B030D-6E8A-4147-A177-3AD203B41FA5}">
                      <a16:colId xmlns:a16="http://schemas.microsoft.com/office/drawing/2014/main" val="2371016639"/>
                    </a:ext>
                  </a:extLst>
                </a:gridCol>
              </a:tblGrid>
              <a:tr h="370840">
                <a:tc>
                  <a:txBody>
                    <a:bodyPr/>
                    <a:lstStyle/>
                    <a:p>
                      <a:r>
                        <a:rPr lang="en-US" dirty="0"/>
                        <a:t>Stack-up</a:t>
                      </a:r>
                    </a:p>
                  </a:txBody>
                  <a:tcPr/>
                </a:tc>
                <a:tc>
                  <a:txBody>
                    <a:bodyPr/>
                    <a:lstStyle/>
                    <a:p>
                      <a:r>
                        <a:rPr lang="en-US" dirty="0"/>
                        <a:t>Layer Pair</a:t>
                      </a:r>
                    </a:p>
                  </a:txBody>
                  <a:tcPr/>
                </a:tc>
                <a:tc>
                  <a:txBody>
                    <a:bodyPr/>
                    <a:lstStyle/>
                    <a:p>
                      <a:r>
                        <a:rPr lang="en-US" dirty="0"/>
                        <a:t>Sig Via Spacing</a:t>
                      </a:r>
                    </a:p>
                  </a:txBody>
                  <a:tcPr/>
                </a:tc>
                <a:tc>
                  <a:txBody>
                    <a:bodyPr/>
                    <a:lstStyle/>
                    <a:p>
                      <a:r>
                        <a:rPr lang="en-US" dirty="0"/>
                        <a:t>Stitch Via</a:t>
                      </a:r>
                    </a:p>
                  </a:txBody>
                  <a:tcPr/>
                </a:tc>
                <a:tc>
                  <a:txBody>
                    <a:bodyPr/>
                    <a:lstStyle/>
                    <a:p>
                      <a:r>
                        <a:rPr lang="en-US" dirty="0"/>
                        <a:t>Drill Size</a:t>
                      </a:r>
                    </a:p>
                  </a:txBody>
                  <a:tcPr/>
                </a:tc>
                <a:tc>
                  <a:txBody>
                    <a:bodyPr/>
                    <a:lstStyle/>
                    <a:p>
                      <a:r>
                        <a:rPr lang="en-US" dirty="0"/>
                        <a:t>Back Drill</a:t>
                      </a:r>
                    </a:p>
                  </a:txBody>
                  <a:tcPr/>
                </a:tc>
                <a:tc>
                  <a:txBody>
                    <a:bodyPr/>
                    <a:lstStyle/>
                    <a:p>
                      <a:r>
                        <a:rPr lang="en-US" dirty="0"/>
                        <a:t>Results File</a:t>
                      </a:r>
                    </a:p>
                  </a:txBody>
                  <a:tcPr/>
                </a:tc>
                <a:extLst>
                  <a:ext uri="{0D108BD9-81ED-4DB2-BD59-A6C34878D82A}">
                    <a16:rowId xmlns:a16="http://schemas.microsoft.com/office/drawing/2014/main" val="3954891977"/>
                  </a:ext>
                </a:extLst>
              </a:tr>
              <a:tr h="370840">
                <a:tc>
                  <a:txBody>
                    <a:bodyPr/>
                    <a:lstStyle/>
                    <a:p>
                      <a:r>
                        <a:rPr lang="en-US" dirty="0"/>
                        <a:t>12L4mSG</a:t>
                      </a:r>
                    </a:p>
                  </a:txBody>
                  <a:tcPr/>
                </a:tc>
                <a:tc>
                  <a:txBody>
                    <a:bodyPr/>
                    <a:lstStyle/>
                    <a:p>
                      <a:r>
                        <a:rPr lang="en-US" dirty="0"/>
                        <a:t>1/3</a:t>
                      </a:r>
                    </a:p>
                  </a:txBody>
                  <a:tcPr/>
                </a:tc>
                <a:tc>
                  <a:txBody>
                    <a:bodyPr/>
                    <a:lstStyle/>
                    <a:p>
                      <a:r>
                        <a:rPr lang="en-US" dirty="0"/>
                        <a:t>30</a:t>
                      </a:r>
                    </a:p>
                  </a:txBody>
                  <a:tcPr/>
                </a:tc>
                <a:tc>
                  <a:txBody>
                    <a:bodyPr/>
                    <a:lstStyle/>
                    <a:p>
                      <a:r>
                        <a:rPr lang="en-US" dirty="0"/>
                        <a:t>none</a:t>
                      </a:r>
                    </a:p>
                  </a:txBody>
                  <a:tcPr/>
                </a:tc>
                <a:tc>
                  <a:txBody>
                    <a:bodyPr/>
                    <a:lstStyle/>
                    <a:p>
                      <a:r>
                        <a:rPr lang="en-US" dirty="0"/>
                        <a:t>10/20</a:t>
                      </a:r>
                    </a:p>
                  </a:txBody>
                  <a:tcPr/>
                </a:tc>
                <a:tc>
                  <a:txBody>
                    <a:bodyPr/>
                    <a:lstStyle/>
                    <a:p>
                      <a:r>
                        <a:rPr lang="en-US" dirty="0"/>
                        <a:t>BD</a:t>
                      </a:r>
                    </a:p>
                  </a:txBody>
                  <a:tcPr/>
                </a:tc>
                <a:tc>
                  <a:txBody>
                    <a:bodyPr/>
                    <a:lstStyle/>
                    <a:p>
                      <a:r>
                        <a:rPr lang="en-US" dirty="0"/>
                        <a:t>V1-09</a:t>
                      </a:r>
                    </a:p>
                  </a:txBody>
                  <a:tcPr/>
                </a:tc>
                <a:extLst>
                  <a:ext uri="{0D108BD9-81ED-4DB2-BD59-A6C34878D82A}">
                    <a16:rowId xmlns:a16="http://schemas.microsoft.com/office/drawing/2014/main" val="228367311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12L6mSG</a:t>
                      </a:r>
                    </a:p>
                  </a:txBody>
                  <a:tcPr/>
                </a:tc>
                <a:tc>
                  <a:txBody>
                    <a:bodyPr/>
                    <a:lstStyle/>
                    <a:p>
                      <a:r>
                        <a:rPr lang="en-US" dirty="0"/>
                        <a:t>1/3</a:t>
                      </a:r>
                    </a:p>
                  </a:txBody>
                  <a:tcPr/>
                </a:tc>
                <a:tc>
                  <a:txBody>
                    <a:bodyPr/>
                    <a:lstStyle/>
                    <a:p>
                      <a:r>
                        <a:rPr lang="en-US" dirty="0"/>
                        <a:t>75</a:t>
                      </a:r>
                    </a:p>
                  </a:txBody>
                  <a:tcPr/>
                </a:tc>
                <a:tc>
                  <a:txBody>
                    <a:bodyPr/>
                    <a:lstStyle/>
                    <a:p>
                      <a:r>
                        <a:rPr lang="en-US" dirty="0"/>
                        <a:t>none</a:t>
                      </a:r>
                    </a:p>
                  </a:txBody>
                  <a:tcPr/>
                </a:tc>
                <a:tc>
                  <a:txBody>
                    <a:bodyPr/>
                    <a:lstStyle/>
                    <a:p>
                      <a:r>
                        <a:rPr lang="en-US" dirty="0"/>
                        <a:t>10/20</a:t>
                      </a:r>
                    </a:p>
                  </a:txBody>
                  <a:tcPr/>
                </a:tc>
                <a:tc>
                  <a:txBody>
                    <a:bodyPr/>
                    <a:lstStyle/>
                    <a:p>
                      <a:r>
                        <a:rPr lang="en-US" dirty="0"/>
                        <a:t>No BD</a:t>
                      </a:r>
                    </a:p>
                  </a:txBody>
                  <a:tcPr/>
                </a:tc>
                <a:tc>
                  <a:txBody>
                    <a:bodyPr/>
                    <a:lstStyle/>
                    <a:p>
                      <a:r>
                        <a:rPr lang="en-US" dirty="0"/>
                        <a:t>V9</a:t>
                      </a:r>
                    </a:p>
                  </a:txBody>
                  <a:tcPr/>
                </a:tc>
                <a:extLst>
                  <a:ext uri="{0D108BD9-81ED-4DB2-BD59-A6C34878D82A}">
                    <a16:rowId xmlns:a16="http://schemas.microsoft.com/office/drawing/2014/main" val="568943147"/>
                  </a:ext>
                </a:extLst>
              </a:tr>
              <a:tr h="370840">
                <a:tc>
                  <a:txBody>
                    <a:bodyPr/>
                    <a:lstStyle/>
                    <a:p>
                      <a:r>
                        <a:rPr lang="en-US" dirty="0"/>
                        <a:t>12L6mSG</a:t>
                      </a:r>
                    </a:p>
                  </a:txBody>
                  <a:tcPr/>
                </a:tc>
                <a:tc>
                  <a:txBody>
                    <a:bodyPr/>
                    <a:lstStyle/>
                    <a:p>
                      <a:r>
                        <a:rPr lang="en-US" dirty="0"/>
                        <a:t>3/Bot</a:t>
                      </a:r>
                    </a:p>
                  </a:txBody>
                  <a:tcPr/>
                </a:tc>
                <a:tc>
                  <a:txBody>
                    <a:bodyPr/>
                    <a:lstStyle/>
                    <a:p>
                      <a:r>
                        <a:rPr lang="en-US" dirty="0"/>
                        <a:t>75</a:t>
                      </a:r>
                    </a:p>
                  </a:txBody>
                  <a:tcPr/>
                </a:tc>
                <a:tc>
                  <a:txBody>
                    <a:bodyPr/>
                    <a:lstStyle/>
                    <a:p>
                      <a:r>
                        <a:rPr lang="en-US" dirty="0"/>
                        <a:t>4@min</a:t>
                      </a:r>
                    </a:p>
                  </a:txBody>
                  <a:tcPr/>
                </a:tc>
                <a:tc>
                  <a:txBody>
                    <a:bodyPr/>
                    <a:lstStyle/>
                    <a:p>
                      <a:r>
                        <a:rPr lang="en-US" dirty="0"/>
                        <a:t>8/18</a:t>
                      </a:r>
                    </a:p>
                  </a:txBody>
                  <a:tcPr/>
                </a:tc>
                <a:tc>
                  <a:txBody>
                    <a:bodyPr/>
                    <a:lstStyle/>
                    <a:p>
                      <a:r>
                        <a:rPr lang="en-US" dirty="0"/>
                        <a:t>None</a:t>
                      </a:r>
                    </a:p>
                  </a:txBody>
                  <a:tcPr/>
                </a:tc>
                <a:tc>
                  <a:txBody>
                    <a:bodyPr/>
                    <a:lstStyle/>
                    <a:p>
                      <a:r>
                        <a:rPr lang="en-US" dirty="0"/>
                        <a:t>V5</a:t>
                      </a:r>
                    </a:p>
                  </a:txBody>
                  <a:tcPr/>
                </a:tc>
                <a:extLst>
                  <a:ext uri="{0D108BD9-81ED-4DB2-BD59-A6C34878D82A}">
                    <a16:rowId xmlns:a16="http://schemas.microsoft.com/office/drawing/2014/main" val="1758570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12L6mSG</a:t>
                      </a:r>
                    </a:p>
                  </a:txBody>
                  <a:tcPr/>
                </a:tc>
                <a:tc>
                  <a:txBody>
                    <a:bodyPr/>
                    <a:lstStyle/>
                    <a:p>
                      <a:r>
                        <a:rPr lang="en-US" dirty="0"/>
                        <a:t>3/Bot</a:t>
                      </a:r>
                    </a:p>
                  </a:txBody>
                  <a:tcPr/>
                </a:tc>
                <a:tc>
                  <a:txBody>
                    <a:bodyPr/>
                    <a:lstStyle/>
                    <a:p>
                      <a:r>
                        <a:rPr lang="en-US" dirty="0"/>
                        <a:t>75</a:t>
                      </a:r>
                    </a:p>
                  </a:txBody>
                  <a:tcPr/>
                </a:tc>
                <a:tc>
                  <a:txBody>
                    <a:bodyPr/>
                    <a:lstStyle/>
                    <a:p>
                      <a:r>
                        <a:rPr lang="en-US" dirty="0"/>
                        <a:t>4@min</a:t>
                      </a:r>
                    </a:p>
                  </a:txBody>
                  <a:tcPr/>
                </a:tc>
                <a:tc>
                  <a:txBody>
                    <a:bodyPr/>
                    <a:lstStyle/>
                    <a:p>
                      <a:r>
                        <a:rPr lang="en-US" dirty="0"/>
                        <a:t>10/20</a:t>
                      </a:r>
                    </a:p>
                  </a:txBody>
                  <a:tcPr/>
                </a:tc>
                <a:tc>
                  <a:txBody>
                    <a:bodyPr/>
                    <a:lstStyle/>
                    <a:p>
                      <a:r>
                        <a:rPr lang="en-US" dirty="0"/>
                        <a:t>None</a:t>
                      </a:r>
                    </a:p>
                  </a:txBody>
                  <a:tcPr/>
                </a:tc>
                <a:tc>
                  <a:txBody>
                    <a:bodyPr/>
                    <a:lstStyle/>
                    <a:p>
                      <a:r>
                        <a:rPr lang="en-US" dirty="0"/>
                        <a:t>V1_15</a:t>
                      </a:r>
                    </a:p>
                  </a:txBody>
                  <a:tcPr/>
                </a:tc>
                <a:extLst>
                  <a:ext uri="{0D108BD9-81ED-4DB2-BD59-A6C34878D82A}">
                    <a16:rowId xmlns:a16="http://schemas.microsoft.com/office/drawing/2014/main" val="2122098081"/>
                  </a:ext>
                </a:extLst>
              </a:tr>
              <a:tr h="370840">
                <a:tc>
                  <a:txBody>
                    <a:bodyPr/>
                    <a:lstStyle/>
                    <a:p>
                      <a:r>
                        <a:rPr lang="en-US" dirty="0"/>
                        <a:t>12L2SG</a:t>
                      </a:r>
                    </a:p>
                  </a:txBody>
                  <a:tcPr/>
                </a:tc>
                <a:tc>
                  <a:txBody>
                    <a:bodyPr/>
                    <a:lstStyle/>
                    <a:p>
                      <a:r>
                        <a:rPr lang="en-US" dirty="0"/>
                        <a:t>3/Bot</a:t>
                      </a:r>
                    </a:p>
                  </a:txBody>
                  <a:tcPr/>
                </a:tc>
                <a:tc>
                  <a:txBody>
                    <a:bodyPr/>
                    <a:lstStyle/>
                    <a:p>
                      <a:r>
                        <a:rPr lang="en-US" dirty="0"/>
                        <a:t>30 C</a:t>
                      </a:r>
                    </a:p>
                  </a:txBody>
                  <a:tcPr/>
                </a:tc>
                <a:tc>
                  <a:txBody>
                    <a:bodyPr/>
                    <a:lstStyle/>
                    <a:p>
                      <a:r>
                        <a:rPr lang="en-US" dirty="0"/>
                        <a:t>4@min</a:t>
                      </a:r>
                    </a:p>
                  </a:txBody>
                  <a:tcPr/>
                </a:tc>
                <a:tc>
                  <a:txBody>
                    <a:bodyPr/>
                    <a:lstStyle/>
                    <a:p>
                      <a:r>
                        <a:rPr lang="en-US" dirty="0"/>
                        <a:t>10/20</a:t>
                      </a:r>
                    </a:p>
                  </a:txBody>
                  <a:tcPr/>
                </a:tc>
                <a:tc>
                  <a:txBody>
                    <a:bodyPr/>
                    <a:lstStyle/>
                    <a:p>
                      <a:r>
                        <a:rPr lang="en-US" dirty="0"/>
                        <a:t>None</a:t>
                      </a:r>
                    </a:p>
                  </a:txBody>
                  <a:tcPr/>
                </a:tc>
                <a:tc>
                  <a:txBody>
                    <a:bodyPr/>
                    <a:lstStyle/>
                    <a:p>
                      <a:r>
                        <a:rPr lang="en-US" dirty="0"/>
                        <a:t>V1_16</a:t>
                      </a:r>
                    </a:p>
                  </a:txBody>
                  <a:tcPr/>
                </a:tc>
                <a:extLst>
                  <a:ext uri="{0D108BD9-81ED-4DB2-BD59-A6C34878D82A}">
                    <a16:rowId xmlns:a16="http://schemas.microsoft.com/office/drawing/2014/main" val="355919958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12L6mSG</a:t>
                      </a:r>
                    </a:p>
                  </a:txBody>
                  <a:tcPr/>
                </a:tc>
                <a:tc>
                  <a:txBody>
                    <a:bodyPr/>
                    <a:lstStyle/>
                    <a:p>
                      <a:r>
                        <a:rPr lang="en-US" dirty="0"/>
                        <a:t>3/4</a:t>
                      </a:r>
                    </a:p>
                  </a:txBody>
                  <a:tcPr/>
                </a:tc>
                <a:tc>
                  <a:txBody>
                    <a:bodyPr/>
                    <a:lstStyle/>
                    <a:p>
                      <a:r>
                        <a:rPr lang="en-US" dirty="0"/>
                        <a:t>30</a:t>
                      </a:r>
                    </a:p>
                  </a:txBody>
                  <a:tcPr/>
                </a:tc>
                <a:tc>
                  <a:txBody>
                    <a:bodyPr/>
                    <a:lstStyle/>
                    <a:p>
                      <a:r>
                        <a:rPr lang="en-US" dirty="0"/>
                        <a:t>4@min</a:t>
                      </a:r>
                    </a:p>
                  </a:txBody>
                  <a:tcPr/>
                </a:tc>
                <a:tc>
                  <a:txBody>
                    <a:bodyPr/>
                    <a:lstStyle/>
                    <a:p>
                      <a:r>
                        <a:rPr lang="en-US" dirty="0"/>
                        <a:t>10/20</a:t>
                      </a:r>
                    </a:p>
                  </a:txBody>
                  <a:tcPr/>
                </a:tc>
                <a:tc>
                  <a:txBody>
                    <a:bodyPr/>
                    <a:lstStyle/>
                    <a:p>
                      <a:r>
                        <a:rPr lang="en-US" dirty="0"/>
                        <a:t>B-Gnd5</a:t>
                      </a:r>
                    </a:p>
                  </a:txBody>
                  <a:tcPr/>
                </a:tc>
                <a:tc>
                  <a:txBody>
                    <a:bodyPr/>
                    <a:lstStyle/>
                    <a:p>
                      <a:r>
                        <a:rPr lang="en-US" dirty="0"/>
                        <a:t>V9_05</a:t>
                      </a:r>
                    </a:p>
                  </a:txBody>
                  <a:tcPr/>
                </a:tc>
                <a:extLst>
                  <a:ext uri="{0D108BD9-81ED-4DB2-BD59-A6C34878D82A}">
                    <a16:rowId xmlns:a16="http://schemas.microsoft.com/office/drawing/2014/main" val="22017298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12L6mSG</a:t>
                      </a:r>
                    </a:p>
                  </a:txBody>
                  <a:tcPr/>
                </a:tc>
                <a:tc>
                  <a:txBody>
                    <a:bodyPr/>
                    <a:lstStyle/>
                    <a:p>
                      <a:r>
                        <a:rPr lang="en-US" dirty="0"/>
                        <a:t>1/3</a:t>
                      </a:r>
                    </a:p>
                  </a:txBody>
                  <a:tcPr/>
                </a:tc>
                <a:tc>
                  <a:txBody>
                    <a:bodyPr/>
                    <a:lstStyle/>
                    <a:p>
                      <a:r>
                        <a:rPr lang="en-US" dirty="0"/>
                        <a:t>30 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None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B-Gnd5</a:t>
                      </a:r>
                    </a:p>
                  </a:txBody>
                  <a:tcPr/>
                </a:tc>
                <a:tc>
                  <a:txBody>
                    <a:bodyPr/>
                    <a:lstStyle/>
                    <a:p>
                      <a:r>
                        <a:rPr lang="en-US" dirty="0"/>
                        <a:t>V1_14</a:t>
                      </a:r>
                    </a:p>
                  </a:txBody>
                  <a:tcPr/>
                </a:tc>
                <a:extLst>
                  <a:ext uri="{0D108BD9-81ED-4DB2-BD59-A6C34878D82A}">
                    <a16:rowId xmlns:a16="http://schemas.microsoft.com/office/drawing/2014/main" val="35272039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12L6mSG</a:t>
                      </a:r>
                    </a:p>
                  </a:txBody>
                  <a:tcPr/>
                </a:tc>
                <a:tc>
                  <a:txBody>
                    <a:bodyPr/>
                    <a:lstStyle/>
                    <a:p>
                      <a:r>
                        <a:rPr lang="en-US" dirty="0"/>
                        <a:t>1/3</a:t>
                      </a:r>
                    </a:p>
                  </a:txBody>
                  <a:tcPr/>
                </a:tc>
                <a:tc>
                  <a:txBody>
                    <a:bodyPr/>
                    <a:lstStyle/>
                    <a:p>
                      <a:r>
                        <a:rPr lang="en-US" dirty="0"/>
                        <a:t>40 C</a:t>
                      </a:r>
                    </a:p>
                  </a:txBody>
                  <a:tcPr/>
                </a:tc>
                <a:tc>
                  <a:txBody>
                    <a:bodyPr/>
                    <a:lstStyle/>
                    <a:p>
                      <a:r>
                        <a:rPr lang="en-US" dirty="0"/>
                        <a:t>None</a:t>
                      </a:r>
                    </a:p>
                  </a:txBody>
                  <a:tcPr/>
                </a:tc>
                <a:tc>
                  <a:txBody>
                    <a:bodyPr/>
                    <a:lstStyle/>
                    <a:p>
                      <a:r>
                        <a:rPr lang="en-US" dirty="0"/>
                        <a:t>10/20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B-Gnd5</a:t>
                      </a:r>
                    </a:p>
                  </a:txBody>
                  <a:tcPr/>
                </a:tc>
                <a:tc>
                  <a:txBody>
                    <a:bodyPr/>
                    <a:lstStyle/>
                    <a:p>
                      <a:r>
                        <a:rPr lang="en-US" dirty="0"/>
                        <a:t>V1-13</a:t>
                      </a:r>
                    </a:p>
                  </a:txBody>
                  <a:tcPr/>
                </a:tc>
                <a:extLst>
                  <a:ext uri="{0D108BD9-81ED-4DB2-BD59-A6C34878D82A}">
                    <a16:rowId xmlns:a16="http://schemas.microsoft.com/office/drawing/2014/main" val="3589805256"/>
                  </a:ext>
                </a:extLst>
              </a:tr>
              <a:tr h="370840">
                <a:tc>
                  <a:txBody>
                    <a:bodyPr/>
                    <a:lstStyle/>
                    <a:p>
                      <a:r>
                        <a:rPr lang="en-US" dirty="0"/>
                        <a:t>12L6mSG</a:t>
                      </a:r>
                    </a:p>
                  </a:txBody>
                  <a:tcPr/>
                </a:tc>
                <a:tc>
                  <a:txBody>
                    <a:bodyPr/>
                    <a:lstStyle/>
                    <a:p>
                      <a:r>
                        <a:rPr lang="en-US" dirty="0"/>
                        <a:t>1/3</a:t>
                      </a:r>
                    </a:p>
                  </a:txBody>
                  <a:tcPr/>
                </a:tc>
                <a:tc>
                  <a:txBody>
                    <a:bodyPr/>
                    <a:lstStyle/>
                    <a:p>
                      <a:r>
                        <a:rPr lang="en-US" dirty="0"/>
                        <a:t>75 C</a:t>
                      </a:r>
                    </a:p>
                  </a:txBody>
                  <a:tcPr/>
                </a:tc>
                <a:tc>
                  <a:txBody>
                    <a:bodyPr/>
                    <a:lstStyle/>
                    <a:p>
                      <a:r>
                        <a:rPr lang="en-US" dirty="0"/>
                        <a:t>None</a:t>
                      </a:r>
                    </a:p>
                  </a:txBody>
                  <a:tcPr/>
                </a:tc>
                <a:tc>
                  <a:txBody>
                    <a:bodyPr/>
                    <a:lstStyle/>
                    <a:p>
                      <a:r>
                        <a:rPr lang="en-US" dirty="0"/>
                        <a:t>10/20</a:t>
                      </a:r>
                    </a:p>
                  </a:txBody>
                  <a:tcPr/>
                </a:tc>
                <a:tc>
                  <a:txBody>
                    <a:bodyPr/>
                    <a:lstStyle/>
                    <a:p>
                      <a:r>
                        <a:rPr lang="en-US" dirty="0"/>
                        <a:t>B-Gnd5</a:t>
                      </a:r>
                    </a:p>
                  </a:txBody>
                  <a:tcPr/>
                </a:tc>
                <a:tc>
                  <a:txBody>
                    <a:bodyPr/>
                    <a:lstStyle/>
                    <a:p>
                      <a:r>
                        <a:rPr lang="en-US" dirty="0"/>
                        <a:t>V1_11</a:t>
                      </a:r>
                    </a:p>
                  </a:txBody>
                  <a:tcPr/>
                </a:tc>
                <a:extLst>
                  <a:ext uri="{0D108BD9-81ED-4DB2-BD59-A6C34878D82A}">
                    <a16:rowId xmlns:a16="http://schemas.microsoft.com/office/drawing/2014/main" val="1158309921"/>
                  </a:ext>
                </a:extLst>
              </a:tr>
            </a:tbl>
          </a:graphicData>
        </a:graphic>
      </p:graphicFrame>
      <p:sp>
        <p:nvSpPr>
          <p:cNvPr id="4" name="Slide Number Placeholder 3">
            <a:extLst>
              <a:ext uri="{FF2B5EF4-FFF2-40B4-BE49-F238E27FC236}">
                <a16:creationId xmlns:a16="http://schemas.microsoft.com/office/drawing/2014/main" id="{AC75DEAC-4185-4C58-85E8-B9D993F7617B}"/>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71</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 name="TextBox 7">
            <a:extLst>
              <a:ext uri="{FF2B5EF4-FFF2-40B4-BE49-F238E27FC236}">
                <a16:creationId xmlns:a16="http://schemas.microsoft.com/office/drawing/2014/main" id="{448485AB-D7BD-47DB-B1E0-FC9EFFF3AD7F}"/>
              </a:ext>
            </a:extLst>
          </p:cNvPr>
          <p:cNvSpPr txBox="1"/>
          <p:nvPr/>
        </p:nvSpPr>
        <p:spPr>
          <a:xfrm>
            <a:off x="7343335" y="3952101"/>
            <a:ext cx="1511055"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-17bd, IL 0.42db</a:t>
            </a:r>
          </a:p>
        </p:txBody>
      </p:sp>
      <p:sp>
        <p:nvSpPr>
          <p:cNvPr id="9" name="TextBox 8">
            <a:extLst>
              <a:ext uri="{FF2B5EF4-FFF2-40B4-BE49-F238E27FC236}">
                <a16:creationId xmlns:a16="http://schemas.microsoft.com/office/drawing/2014/main" id="{72B42B21-EB4B-411B-ACA1-4B12B4215478}"/>
              </a:ext>
            </a:extLst>
          </p:cNvPr>
          <p:cNvSpPr txBox="1"/>
          <p:nvPr/>
        </p:nvSpPr>
        <p:spPr>
          <a:xfrm>
            <a:off x="7335922" y="4337680"/>
            <a:ext cx="1402050"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-15.3,  IL 0.442</a:t>
            </a:r>
          </a:p>
        </p:txBody>
      </p:sp>
      <p:sp>
        <p:nvSpPr>
          <p:cNvPr id="10" name="TextBox 9">
            <a:extLst>
              <a:ext uri="{FF2B5EF4-FFF2-40B4-BE49-F238E27FC236}">
                <a16:creationId xmlns:a16="http://schemas.microsoft.com/office/drawing/2014/main" id="{E65F1D62-74C5-4D77-80E6-1290FA462E4E}"/>
              </a:ext>
            </a:extLst>
          </p:cNvPr>
          <p:cNvSpPr txBox="1"/>
          <p:nvPr/>
        </p:nvSpPr>
        <p:spPr>
          <a:xfrm>
            <a:off x="7355158" y="4723259"/>
            <a:ext cx="1325106"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-12.7,  IL 0.64</a:t>
            </a:r>
          </a:p>
        </p:txBody>
      </p:sp>
      <p:sp>
        <p:nvSpPr>
          <p:cNvPr id="11" name="TextBox 10">
            <a:extLst>
              <a:ext uri="{FF2B5EF4-FFF2-40B4-BE49-F238E27FC236}">
                <a16:creationId xmlns:a16="http://schemas.microsoft.com/office/drawing/2014/main" id="{D8375951-2486-44E8-BAC2-5A5FE157EA4C}"/>
              </a:ext>
            </a:extLst>
          </p:cNvPr>
          <p:cNvSpPr txBox="1"/>
          <p:nvPr/>
        </p:nvSpPr>
        <p:spPr>
          <a:xfrm>
            <a:off x="7397837" y="2451310"/>
            <a:ext cx="1402050"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-14.5, IL 0.657 </a:t>
            </a:r>
          </a:p>
        </p:txBody>
      </p:sp>
      <p:sp>
        <p:nvSpPr>
          <p:cNvPr id="12" name="TextBox 11">
            <a:extLst>
              <a:ext uri="{FF2B5EF4-FFF2-40B4-BE49-F238E27FC236}">
                <a16:creationId xmlns:a16="http://schemas.microsoft.com/office/drawing/2014/main" id="{956F9570-8F98-4D32-846E-30565288BA9A}"/>
              </a:ext>
            </a:extLst>
          </p:cNvPr>
          <p:cNvSpPr txBox="1"/>
          <p:nvPr/>
        </p:nvSpPr>
        <p:spPr>
          <a:xfrm>
            <a:off x="7412866" y="2825239"/>
            <a:ext cx="1248162"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-15, IL 0.597</a:t>
            </a:r>
          </a:p>
        </p:txBody>
      </p:sp>
      <p:sp>
        <p:nvSpPr>
          <p:cNvPr id="13" name="TextBox 12">
            <a:extLst>
              <a:ext uri="{FF2B5EF4-FFF2-40B4-BE49-F238E27FC236}">
                <a16:creationId xmlns:a16="http://schemas.microsoft.com/office/drawing/2014/main" id="{C50FBD04-4F40-40DC-8277-377D2A569333}"/>
              </a:ext>
            </a:extLst>
          </p:cNvPr>
          <p:cNvSpPr txBox="1"/>
          <p:nvPr/>
        </p:nvSpPr>
        <p:spPr>
          <a:xfrm>
            <a:off x="7432077" y="3191474"/>
            <a:ext cx="1333570"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RL-14.4    IL 0.32</a:t>
            </a:r>
          </a:p>
        </p:txBody>
      </p:sp>
      <p:sp>
        <p:nvSpPr>
          <p:cNvPr id="14" name="TextBox 13">
            <a:extLst>
              <a:ext uri="{FF2B5EF4-FFF2-40B4-BE49-F238E27FC236}">
                <a16:creationId xmlns:a16="http://schemas.microsoft.com/office/drawing/2014/main" id="{C1624450-2E01-4DA4-B160-D3123AC5DE8C}"/>
              </a:ext>
            </a:extLst>
          </p:cNvPr>
          <p:cNvSpPr txBox="1"/>
          <p:nvPr/>
        </p:nvSpPr>
        <p:spPr>
          <a:xfrm>
            <a:off x="7404135" y="2080886"/>
            <a:ext cx="1225720"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-6 IL  4.0db </a:t>
            </a:r>
          </a:p>
        </p:txBody>
      </p:sp>
      <p:sp>
        <p:nvSpPr>
          <p:cNvPr id="15" name="TextBox 14">
            <a:extLst>
              <a:ext uri="{FF2B5EF4-FFF2-40B4-BE49-F238E27FC236}">
                <a16:creationId xmlns:a16="http://schemas.microsoft.com/office/drawing/2014/main" id="{B8A596BC-6D19-4F14-BBF8-0CB472AC4034}"/>
              </a:ext>
            </a:extLst>
          </p:cNvPr>
          <p:cNvSpPr txBox="1"/>
          <p:nvPr/>
        </p:nvSpPr>
        <p:spPr>
          <a:xfrm>
            <a:off x="7432077" y="3522799"/>
            <a:ext cx="117121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-18  IL 0.37</a:t>
            </a:r>
          </a:p>
        </p:txBody>
      </p:sp>
      <p:sp>
        <p:nvSpPr>
          <p:cNvPr id="16" name="TextBox 15">
            <a:extLst>
              <a:ext uri="{FF2B5EF4-FFF2-40B4-BE49-F238E27FC236}">
                <a16:creationId xmlns:a16="http://schemas.microsoft.com/office/drawing/2014/main" id="{0A151E0D-345F-47AE-A3C7-BC0E3E318676}"/>
              </a:ext>
            </a:extLst>
          </p:cNvPr>
          <p:cNvSpPr txBox="1"/>
          <p:nvPr/>
        </p:nvSpPr>
        <p:spPr>
          <a:xfrm>
            <a:off x="7446300" y="1704780"/>
            <a:ext cx="1094274"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RL -20  IL 0.4</a:t>
            </a:r>
          </a:p>
        </p:txBody>
      </p:sp>
    </p:spTree>
    <p:extLst>
      <p:ext uri="{BB962C8B-B14F-4D97-AF65-F5344CB8AC3E}">
        <p14:creationId xmlns:p14="http://schemas.microsoft.com/office/powerpoint/2010/main" val="220224858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7D404-AC8F-4EEF-B2DB-4906884898B6}"/>
              </a:ext>
            </a:extLst>
          </p:cNvPr>
          <p:cNvSpPr>
            <a:spLocks noGrp="1"/>
          </p:cNvSpPr>
          <p:nvPr>
            <p:ph type="title"/>
          </p:nvPr>
        </p:nvSpPr>
        <p:spPr/>
        <p:txBody>
          <a:bodyPr/>
          <a:lstStyle/>
          <a:p>
            <a:r>
              <a:rPr lang="en-US" dirty="0"/>
              <a:t>Via V1_09</a:t>
            </a:r>
          </a:p>
        </p:txBody>
      </p:sp>
      <p:sp>
        <p:nvSpPr>
          <p:cNvPr id="4" name="Slide Number Placeholder 3">
            <a:extLst>
              <a:ext uri="{FF2B5EF4-FFF2-40B4-BE49-F238E27FC236}">
                <a16:creationId xmlns:a16="http://schemas.microsoft.com/office/drawing/2014/main" id="{EA5A743B-22A8-4859-91FA-ADC28875F08E}"/>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72</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pic>
        <p:nvPicPr>
          <p:cNvPr id="8" name="Picture 7">
            <a:extLst>
              <a:ext uri="{FF2B5EF4-FFF2-40B4-BE49-F238E27FC236}">
                <a16:creationId xmlns:a16="http://schemas.microsoft.com/office/drawing/2014/main" id="{43FEC423-9591-4424-B438-5824A29A9DF5}"/>
              </a:ext>
            </a:extLst>
          </p:cNvPr>
          <p:cNvPicPr>
            <a:picLocks noChangeAspect="1"/>
          </p:cNvPicPr>
          <p:nvPr/>
        </p:nvPicPr>
        <p:blipFill>
          <a:blip r:embed="rId2"/>
          <a:stretch>
            <a:fillRect/>
          </a:stretch>
        </p:blipFill>
        <p:spPr>
          <a:xfrm>
            <a:off x="228600" y="1219676"/>
            <a:ext cx="3409524" cy="4152381"/>
          </a:xfrm>
          <a:prstGeom prst="rect">
            <a:avLst/>
          </a:prstGeom>
        </p:spPr>
      </p:pic>
      <p:pic>
        <p:nvPicPr>
          <p:cNvPr id="10" name="Picture 9">
            <a:extLst>
              <a:ext uri="{FF2B5EF4-FFF2-40B4-BE49-F238E27FC236}">
                <a16:creationId xmlns:a16="http://schemas.microsoft.com/office/drawing/2014/main" id="{141A97EA-A002-4209-BBAC-C18859B2D3EE}"/>
              </a:ext>
            </a:extLst>
          </p:cNvPr>
          <p:cNvPicPr>
            <a:picLocks noChangeAspect="1"/>
          </p:cNvPicPr>
          <p:nvPr/>
        </p:nvPicPr>
        <p:blipFill>
          <a:blip r:embed="rId3"/>
          <a:stretch>
            <a:fillRect/>
          </a:stretch>
        </p:blipFill>
        <p:spPr>
          <a:xfrm>
            <a:off x="3870076" y="1219676"/>
            <a:ext cx="5273924" cy="4292850"/>
          </a:xfrm>
          <a:prstGeom prst="rect">
            <a:avLst/>
          </a:prstGeom>
        </p:spPr>
      </p:pic>
      <p:sp>
        <p:nvSpPr>
          <p:cNvPr id="11" name="TextBox 10">
            <a:extLst>
              <a:ext uri="{FF2B5EF4-FFF2-40B4-BE49-F238E27FC236}">
                <a16:creationId xmlns:a16="http://schemas.microsoft.com/office/drawing/2014/main" id="{83E2B543-2EF7-4AE5-B46F-FA6BFBECB3F9}"/>
              </a:ext>
            </a:extLst>
          </p:cNvPr>
          <p:cNvSpPr txBox="1"/>
          <p:nvPr/>
        </p:nvSpPr>
        <p:spPr>
          <a:xfrm>
            <a:off x="718457" y="5760720"/>
            <a:ext cx="2180405"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V1_09 10-20  75 mil  BD Gnd5</a:t>
            </a:r>
          </a:p>
        </p:txBody>
      </p:sp>
    </p:spTree>
    <p:extLst>
      <p:ext uri="{BB962C8B-B14F-4D97-AF65-F5344CB8AC3E}">
        <p14:creationId xmlns:p14="http://schemas.microsoft.com/office/powerpoint/2010/main" val="408704686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7D404-AC8F-4EEF-B2DB-4906884898B6}"/>
              </a:ext>
            </a:extLst>
          </p:cNvPr>
          <p:cNvSpPr>
            <a:spLocks noGrp="1"/>
          </p:cNvSpPr>
          <p:nvPr>
            <p:ph type="title"/>
          </p:nvPr>
        </p:nvSpPr>
        <p:spPr/>
        <p:txBody>
          <a:bodyPr/>
          <a:lstStyle/>
          <a:p>
            <a:r>
              <a:rPr lang="en-US" dirty="0"/>
              <a:t>Via V1_09  0.4db IL -20db RL</a:t>
            </a:r>
          </a:p>
        </p:txBody>
      </p:sp>
      <p:sp>
        <p:nvSpPr>
          <p:cNvPr id="4" name="Slide Number Placeholder 3">
            <a:extLst>
              <a:ext uri="{FF2B5EF4-FFF2-40B4-BE49-F238E27FC236}">
                <a16:creationId xmlns:a16="http://schemas.microsoft.com/office/drawing/2014/main" id="{EA5A743B-22A8-4859-91FA-ADC28875F08E}"/>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73</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1" name="TextBox 10">
            <a:extLst>
              <a:ext uri="{FF2B5EF4-FFF2-40B4-BE49-F238E27FC236}">
                <a16:creationId xmlns:a16="http://schemas.microsoft.com/office/drawing/2014/main" id="{83E2B543-2EF7-4AE5-B46F-FA6BFBECB3F9}"/>
              </a:ext>
            </a:extLst>
          </p:cNvPr>
          <p:cNvSpPr txBox="1"/>
          <p:nvPr/>
        </p:nvSpPr>
        <p:spPr>
          <a:xfrm>
            <a:off x="718457" y="5760720"/>
            <a:ext cx="2180405"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rPr>
              <a:t>V1_09 10-20  75 mil  </a:t>
            </a:r>
            <a:r>
              <a:rPr kumimoji="0" lang="en-US" sz="1200" b="1" i="0" u="none" strike="noStrike" kern="1200" cap="none" spc="0" normalizeH="0" baseline="0" noProof="0">
                <a:ln>
                  <a:noFill/>
                </a:ln>
                <a:solidFill>
                  <a:srgbClr val="000000"/>
                </a:solidFill>
                <a:effectLst/>
                <a:uLnTx/>
                <a:uFillTx/>
                <a:latin typeface="Times New Roman" pitchFamily="18" charset="0"/>
                <a:ea typeface="+mn-ea"/>
                <a:cs typeface="+mn-cs"/>
              </a:rPr>
              <a:t>BD Gnd5</a:t>
            </a:r>
          </a:p>
        </p:txBody>
      </p:sp>
      <p:pic>
        <p:nvPicPr>
          <p:cNvPr id="5" name="Picture 4">
            <a:extLst>
              <a:ext uri="{FF2B5EF4-FFF2-40B4-BE49-F238E27FC236}">
                <a16:creationId xmlns:a16="http://schemas.microsoft.com/office/drawing/2014/main" id="{EF8E504B-81EA-422B-99D9-A7780E382FC0}"/>
              </a:ext>
            </a:extLst>
          </p:cNvPr>
          <p:cNvPicPr>
            <a:picLocks noChangeAspect="1"/>
          </p:cNvPicPr>
          <p:nvPr/>
        </p:nvPicPr>
        <p:blipFill>
          <a:blip r:embed="rId2"/>
          <a:stretch>
            <a:fillRect/>
          </a:stretch>
        </p:blipFill>
        <p:spPr>
          <a:xfrm>
            <a:off x="4572000" y="1066800"/>
            <a:ext cx="4558937" cy="5028571"/>
          </a:xfrm>
          <a:prstGeom prst="rect">
            <a:avLst/>
          </a:prstGeom>
        </p:spPr>
      </p:pic>
      <p:pic>
        <p:nvPicPr>
          <p:cNvPr id="7" name="Picture 6">
            <a:extLst>
              <a:ext uri="{FF2B5EF4-FFF2-40B4-BE49-F238E27FC236}">
                <a16:creationId xmlns:a16="http://schemas.microsoft.com/office/drawing/2014/main" id="{0442AB7A-C577-43B6-A09B-0D374B331093}"/>
              </a:ext>
            </a:extLst>
          </p:cNvPr>
          <p:cNvPicPr>
            <a:picLocks noChangeAspect="1"/>
          </p:cNvPicPr>
          <p:nvPr/>
        </p:nvPicPr>
        <p:blipFill>
          <a:blip r:embed="rId3"/>
          <a:stretch>
            <a:fillRect/>
          </a:stretch>
        </p:blipFill>
        <p:spPr>
          <a:xfrm>
            <a:off x="0" y="1028704"/>
            <a:ext cx="4572000" cy="5066667"/>
          </a:xfrm>
          <a:prstGeom prst="rect">
            <a:avLst/>
          </a:prstGeom>
        </p:spPr>
      </p:pic>
    </p:spTree>
    <p:extLst>
      <p:ext uri="{BB962C8B-B14F-4D97-AF65-F5344CB8AC3E}">
        <p14:creationId xmlns:p14="http://schemas.microsoft.com/office/powerpoint/2010/main" val="171723474"/>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A341B-1117-41AA-AD1E-9614EF64C75A}"/>
              </a:ext>
            </a:extLst>
          </p:cNvPr>
          <p:cNvSpPr>
            <a:spLocks noGrp="1"/>
          </p:cNvSpPr>
          <p:nvPr>
            <p:ph type="title"/>
          </p:nvPr>
        </p:nvSpPr>
        <p:spPr/>
        <p:txBody>
          <a:bodyPr/>
          <a:lstStyle/>
          <a:p>
            <a:r>
              <a:rPr lang="en-US" dirty="0"/>
              <a:t>V1-10 30mil space</a:t>
            </a:r>
          </a:p>
        </p:txBody>
      </p:sp>
      <p:sp>
        <p:nvSpPr>
          <p:cNvPr id="3" name="Content Placeholder 2">
            <a:extLst>
              <a:ext uri="{FF2B5EF4-FFF2-40B4-BE49-F238E27FC236}">
                <a16:creationId xmlns:a16="http://schemas.microsoft.com/office/drawing/2014/main" id="{521954FA-1B14-4191-9735-FA0F8CA8CA56}"/>
              </a:ext>
            </a:extLst>
          </p:cNvPr>
          <p:cNvSpPr>
            <a:spLocks noGrp="1"/>
          </p:cNvSpPr>
          <p:nvPr>
            <p:ph idx="1"/>
          </p:nvPr>
        </p:nvSpPr>
        <p:spPr>
          <a:xfrm>
            <a:off x="609600" y="1447800"/>
            <a:ext cx="2055223" cy="4114800"/>
          </a:xfrm>
        </p:spPr>
        <p:txBody>
          <a:bodyPr/>
          <a:lstStyle/>
          <a:p>
            <a:endParaRPr lang="en-US"/>
          </a:p>
        </p:txBody>
      </p:sp>
      <p:sp>
        <p:nvSpPr>
          <p:cNvPr id="4" name="Slide Number Placeholder 3">
            <a:extLst>
              <a:ext uri="{FF2B5EF4-FFF2-40B4-BE49-F238E27FC236}">
                <a16:creationId xmlns:a16="http://schemas.microsoft.com/office/drawing/2014/main" id="{58662CA7-64CC-4D57-BE40-2D8841D81FCA}"/>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pic>
        <p:nvPicPr>
          <p:cNvPr id="6" name="Picture 5">
            <a:extLst>
              <a:ext uri="{FF2B5EF4-FFF2-40B4-BE49-F238E27FC236}">
                <a16:creationId xmlns:a16="http://schemas.microsoft.com/office/drawing/2014/main" id="{7AAA7224-D1DE-4C5E-8E53-4BEE14C9E2D9}"/>
              </a:ext>
            </a:extLst>
          </p:cNvPr>
          <p:cNvPicPr>
            <a:picLocks noChangeAspect="1"/>
          </p:cNvPicPr>
          <p:nvPr/>
        </p:nvPicPr>
        <p:blipFill>
          <a:blip r:embed="rId2"/>
          <a:stretch>
            <a:fillRect/>
          </a:stretch>
        </p:blipFill>
        <p:spPr>
          <a:xfrm>
            <a:off x="4663441" y="1136964"/>
            <a:ext cx="4480559" cy="5028571"/>
          </a:xfrm>
          <a:prstGeom prst="rect">
            <a:avLst/>
          </a:prstGeom>
        </p:spPr>
      </p:pic>
      <p:pic>
        <p:nvPicPr>
          <p:cNvPr id="8" name="Picture 7">
            <a:extLst>
              <a:ext uri="{FF2B5EF4-FFF2-40B4-BE49-F238E27FC236}">
                <a16:creationId xmlns:a16="http://schemas.microsoft.com/office/drawing/2014/main" id="{2FB8DAB0-C7D2-4FF4-8F5E-428CE01A6197}"/>
              </a:ext>
            </a:extLst>
          </p:cNvPr>
          <p:cNvPicPr>
            <a:picLocks noChangeAspect="1"/>
          </p:cNvPicPr>
          <p:nvPr/>
        </p:nvPicPr>
        <p:blipFill>
          <a:blip r:embed="rId3"/>
          <a:stretch>
            <a:fillRect/>
          </a:stretch>
        </p:blipFill>
        <p:spPr>
          <a:xfrm>
            <a:off x="-11367" y="1139637"/>
            <a:ext cx="4674808" cy="5028571"/>
          </a:xfrm>
          <a:prstGeom prst="rect">
            <a:avLst/>
          </a:prstGeom>
        </p:spPr>
      </p:pic>
    </p:spTree>
    <p:extLst>
      <p:ext uri="{BB962C8B-B14F-4D97-AF65-F5344CB8AC3E}">
        <p14:creationId xmlns:p14="http://schemas.microsoft.com/office/powerpoint/2010/main" val="327830126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A341B-1117-41AA-AD1E-9614EF64C75A}"/>
              </a:ext>
            </a:extLst>
          </p:cNvPr>
          <p:cNvSpPr>
            <a:spLocks noGrp="1"/>
          </p:cNvSpPr>
          <p:nvPr>
            <p:ph type="title"/>
          </p:nvPr>
        </p:nvSpPr>
        <p:spPr/>
        <p:txBody>
          <a:bodyPr/>
          <a:lstStyle/>
          <a:p>
            <a:r>
              <a:rPr lang="en-US" dirty="0"/>
              <a:t>V1-10 30mil space</a:t>
            </a:r>
          </a:p>
        </p:txBody>
      </p:sp>
      <p:sp>
        <p:nvSpPr>
          <p:cNvPr id="3" name="Content Placeholder 2">
            <a:extLst>
              <a:ext uri="{FF2B5EF4-FFF2-40B4-BE49-F238E27FC236}">
                <a16:creationId xmlns:a16="http://schemas.microsoft.com/office/drawing/2014/main" id="{521954FA-1B14-4191-9735-FA0F8CA8CA56}"/>
              </a:ext>
            </a:extLst>
          </p:cNvPr>
          <p:cNvSpPr>
            <a:spLocks noGrp="1"/>
          </p:cNvSpPr>
          <p:nvPr>
            <p:ph idx="1"/>
          </p:nvPr>
        </p:nvSpPr>
        <p:spPr>
          <a:xfrm>
            <a:off x="228600" y="1131648"/>
            <a:ext cx="8763000" cy="357518"/>
          </a:xfrm>
        </p:spPr>
        <p:txBody>
          <a:bodyPr/>
          <a:lstStyle/>
          <a:p>
            <a:r>
              <a:rPr lang="en-US" sz="2000" dirty="0"/>
              <a:t>30mil space BD Gnd-5  No Stitching vias, 0.425db IL   -17db RL  </a:t>
            </a:r>
          </a:p>
        </p:txBody>
      </p:sp>
      <p:sp>
        <p:nvSpPr>
          <p:cNvPr id="4" name="Slide Number Placeholder 3">
            <a:extLst>
              <a:ext uri="{FF2B5EF4-FFF2-40B4-BE49-F238E27FC236}">
                <a16:creationId xmlns:a16="http://schemas.microsoft.com/office/drawing/2014/main" id="{58662CA7-64CC-4D57-BE40-2D8841D81FCA}"/>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75</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pic>
        <p:nvPicPr>
          <p:cNvPr id="7" name="Picture 6">
            <a:extLst>
              <a:ext uri="{FF2B5EF4-FFF2-40B4-BE49-F238E27FC236}">
                <a16:creationId xmlns:a16="http://schemas.microsoft.com/office/drawing/2014/main" id="{4AF11D64-D1B2-4E39-9D11-4BCDE543CAB6}"/>
              </a:ext>
            </a:extLst>
          </p:cNvPr>
          <p:cNvPicPr>
            <a:picLocks noChangeAspect="1"/>
          </p:cNvPicPr>
          <p:nvPr/>
        </p:nvPicPr>
        <p:blipFill>
          <a:blip r:embed="rId2"/>
          <a:stretch>
            <a:fillRect/>
          </a:stretch>
        </p:blipFill>
        <p:spPr>
          <a:xfrm>
            <a:off x="5724933" y="2307304"/>
            <a:ext cx="3266667" cy="3419048"/>
          </a:xfrm>
          <a:prstGeom prst="rect">
            <a:avLst/>
          </a:prstGeom>
        </p:spPr>
      </p:pic>
      <p:pic>
        <p:nvPicPr>
          <p:cNvPr id="10" name="Picture 9">
            <a:extLst>
              <a:ext uri="{FF2B5EF4-FFF2-40B4-BE49-F238E27FC236}">
                <a16:creationId xmlns:a16="http://schemas.microsoft.com/office/drawing/2014/main" id="{B4E4F089-94AD-4E09-B134-8B352874FC16}"/>
              </a:ext>
            </a:extLst>
          </p:cNvPr>
          <p:cNvPicPr>
            <a:picLocks noChangeAspect="1"/>
          </p:cNvPicPr>
          <p:nvPr/>
        </p:nvPicPr>
        <p:blipFill>
          <a:blip r:embed="rId3"/>
          <a:stretch>
            <a:fillRect/>
          </a:stretch>
        </p:blipFill>
        <p:spPr>
          <a:xfrm>
            <a:off x="152400" y="1959428"/>
            <a:ext cx="5085714" cy="3790476"/>
          </a:xfrm>
          <a:prstGeom prst="rect">
            <a:avLst/>
          </a:prstGeom>
        </p:spPr>
      </p:pic>
    </p:spTree>
    <p:extLst>
      <p:ext uri="{BB962C8B-B14F-4D97-AF65-F5344CB8AC3E}">
        <p14:creationId xmlns:p14="http://schemas.microsoft.com/office/powerpoint/2010/main" val="1912671087"/>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F1010-1585-433F-813C-F00F91845134}"/>
              </a:ext>
            </a:extLst>
          </p:cNvPr>
          <p:cNvSpPr>
            <a:spLocks noGrp="1"/>
          </p:cNvSpPr>
          <p:nvPr>
            <p:ph type="title"/>
          </p:nvPr>
        </p:nvSpPr>
        <p:spPr/>
        <p:txBody>
          <a:bodyPr/>
          <a:lstStyle/>
          <a:p>
            <a:r>
              <a:rPr lang="en-US" dirty="0"/>
              <a:t>Viva la Vias</a:t>
            </a:r>
          </a:p>
        </p:txBody>
      </p:sp>
      <p:sp>
        <p:nvSpPr>
          <p:cNvPr id="3" name="Content Placeholder 2">
            <a:extLst>
              <a:ext uri="{FF2B5EF4-FFF2-40B4-BE49-F238E27FC236}">
                <a16:creationId xmlns:a16="http://schemas.microsoft.com/office/drawing/2014/main" id="{6E5B74A4-FEE6-485E-B7F7-456ACA6350EB}"/>
              </a:ext>
            </a:extLst>
          </p:cNvPr>
          <p:cNvSpPr>
            <a:spLocks noGrp="1"/>
          </p:cNvSpPr>
          <p:nvPr>
            <p:ph idx="1"/>
          </p:nvPr>
        </p:nvSpPr>
        <p:spPr>
          <a:xfrm>
            <a:off x="609599" y="1447800"/>
            <a:ext cx="2904309" cy="4114800"/>
          </a:xfrm>
        </p:spPr>
        <p:txBody>
          <a:bodyPr/>
          <a:lstStyle/>
          <a:p>
            <a:r>
              <a:rPr lang="en-US" sz="2000" b="0" dirty="0"/>
              <a:t>Left is 12 layers with 6mils signal to ground</a:t>
            </a:r>
          </a:p>
          <a:p>
            <a:endParaRPr lang="en-US" sz="2000" b="0" dirty="0"/>
          </a:p>
          <a:p>
            <a:endParaRPr lang="en-US" sz="2000" b="0" dirty="0"/>
          </a:p>
          <a:p>
            <a:endParaRPr lang="en-US" sz="2000" b="0" dirty="0"/>
          </a:p>
          <a:p>
            <a:r>
              <a:rPr lang="en-US" sz="2000" b="0" dirty="0"/>
              <a:t>Right is 12 layers with 4mils signal to ground</a:t>
            </a:r>
          </a:p>
        </p:txBody>
      </p:sp>
      <p:sp>
        <p:nvSpPr>
          <p:cNvPr id="4" name="Slide Number Placeholder 3">
            <a:extLst>
              <a:ext uri="{FF2B5EF4-FFF2-40B4-BE49-F238E27FC236}">
                <a16:creationId xmlns:a16="http://schemas.microsoft.com/office/drawing/2014/main" id="{9ADC1148-969A-4BD5-9094-009606D00C41}"/>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76</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pic>
        <p:nvPicPr>
          <p:cNvPr id="8" name="Picture 7">
            <a:extLst>
              <a:ext uri="{FF2B5EF4-FFF2-40B4-BE49-F238E27FC236}">
                <a16:creationId xmlns:a16="http://schemas.microsoft.com/office/drawing/2014/main" id="{6AC1BEB3-381F-4E80-856D-7793C3B15F9B}"/>
              </a:ext>
            </a:extLst>
          </p:cNvPr>
          <p:cNvPicPr>
            <a:picLocks noChangeAspect="1"/>
          </p:cNvPicPr>
          <p:nvPr/>
        </p:nvPicPr>
        <p:blipFill>
          <a:blip r:embed="rId2"/>
          <a:stretch>
            <a:fillRect/>
          </a:stretch>
        </p:blipFill>
        <p:spPr>
          <a:xfrm>
            <a:off x="3681471" y="1378132"/>
            <a:ext cx="2395367" cy="3892473"/>
          </a:xfrm>
          <a:prstGeom prst="rect">
            <a:avLst/>
          </a:prstGeom>
        </p:spPr>
      </p:pic>
      <p:pic>
        <p:nvPicPr>
          <p:cNvPr id="10" name="Picture 9">
            <a:extLst>
              <a:ext uri="{FF2B5EF4-FFF2-40B4-BE49-F238E27FC236}">
                <a16:creationId xmlns:a16="http://schemas.microsoft.com/office/drawing/2014/main" id="{04A3A9AC-2853-4727-8FB8-8C0A308DD616}"/>
              </a:ext>
            </a:extLst>
          </p:cNvPr>
          <p:cNvPicPr>
            <a:picLocks noChangeAspect="1"/>
          </p:cNvPicPr>
          <p:nvPr/>
        </p:nvPicPr>
        <p:blipFill>
          <a:blip r:embed="rId3"/>
          <a:stretch>
            <a:fillRect/>
          </a:stretch>
        </p:blipFill>
        <p:spPr>
          <a:xfrm>
            <a:off x="6117115" y="1392235"/>
            <a:ext cx="2125548" cy="3878370"/>
          </a:xfrm>
          <a:prstGeom prst="rect">
            <a:avLst/>
          </a:prstGeom>
        </p:spPr>
      </p:pic>
      <p:sp>
        <p:nvSpPr>
          <p:cNvPr id="11" name="TextBox 10">
            <a:extLst>
              <a:ext uri="{FF2B5EF4-FFF2-40B4-BE49-F238E27FC236}">
                <a16:creationId xmlns:a16="http://schemas.microsoft.com/office/drawing/2014/main" id="{8B7847E8-3044-420E-8ACF-6454B0805D33}"/>
              </a:ext>
            </a:extLst>
          </p:cNvPr>
          <p:cNvSpPr txBox="1"/>
          <p:nvPr/>
        </p:nvSpPr>
        <p:spPr>
          <a:xfrm>
            <a:off x="6439989" y="5695406"/>
            <a:ext cx="1184940" cy="553998"/>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mn-cs"/>
              </a:rPr>
              <a:t>12L4mSG</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2" name="TextBox 11">
            <a:extLst>
              <a:ext uri="{FF2B5EF4-FFF2-40B4-BE49-F238E27FC236}">
                <a16:creationId xmlns:a16="http://schemas.microsoft.com/office/drawing/2014/main" id="{F50F036F-F712-4ED4-AE9C-09F846488607}"/>
              </a:ext>
            </a:extLst>
          </p:cNvPr>
          <p:cNvSpPr txBox="1"/>
          <p:nvPr/>
        </p:nvSpPr>
        <p:spPr>
          <a:xfrm>
            <a:off x="4323805" y="5695405"/>
            <a:ext cx="1184940" cy="553998"/>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mn-cs"/>
              </a:rPr>
              <a:t>12L6mSG</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977852589"/>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F1010-1585-433F-813C-F00F91845134}"/>
              </a:ext>
            </a:extLst>
          </p:cNvPr>
          <p:cNvSpPr>
            <a:spLocks noGrp="1"/>
          </p:cNvSpPr>
          <p:nvPr>
            <p:ph type="title"/>
          </p:nvPr>
        </p:nvSpPr>
        <p:spPr/>
        <p:txBody>
          <a:bodyPr/>
          <a:lstStyle/>
          <a:p>
            <a:r>
              <a:rPr lang="en-US" dirty="0"/>
              <a:t>Via Lab</a:t>
            </a:r>
          </a:p>
        </p:txBody>
      </p:sp>
      <p:sp>
        <p:nvSpPr>
          <p:cNvPr id="3" name="Content Placeholder 2">
            <a:extLst>
              <a:ext uri="{FF2B5EF4-FFF2-40B4-BE49-F238E27FC236}">
                <a16:creationId xmlns:a16="http://schemas.microsoft.com/office/drawing/2014/main" id="{6E5B74A4-FEE6-485E-B7F7-456ACA6350EB}"/>
              </a:ext>
            </a:extLst>
          </p:cNvPr>
          <p:cNvSpPr>
            <a:spLocks noGrp="1"/>
          </p:cNvSpPr>
          <p:nvPr>
            <p:ph idx="1"/>
          </p:nvPr>
        </p:nvSpPr>
        <p:spPr/>
        <p:txBody>
          <a:bodyPr/>
          <a:lstStyle/>
          <a:p>
            <a:r>
              <a:rPr lang="en-US" sz="2000" b="0" dirty="0"/>
              <a:t>Lab exercise</a:t>
            </a:r>
          </a:p>
          <a:p>
            <a:r>
              <a:rPr lang="en-US" sz="2000" b="0" dirty="0"/>
              <a:t>Create a via from Bot (L12 ) to Layer 3</a:t>
            </a:r>
          </a:p>
          <a:p>
            <a:r>
              <a:rPr lang="en-US" sz="2000" b="0" dirty="0"/>
              <a:t>Find a configuration that gives an insertion loss of less than 1db and a return loss lower than -15db</a:t>
            </a:r>
          </a:p>
          <a:p>
            <a:endParaRPr lang="en-US" sz="2000" b="0" dirty="0"/>
          </a:p>
          <a:p>
            <a:r>
              <a:rPr lang="en-US" sz="2000" b="0" dirty="0"/>
              <a:t>Create a via from Top to L3.</a:t>
            </a:r>
          </a:p>
          <a:p>
            <a:r>
              <a:rPr lang="en-US" sz="2000" b="0" dirty="0"/>
              <a:t>Create a via that gives an insertion loss less than 0.6db and a return loss lower than -15db.</a:t>
            </a:r>
          </a:p>
        </p:txBody>
      </p:sp>
      <p:sp>
        <p:nvSpPr>
          <p:cNvPr id="4" name="Slide Number Placeholder 3">
            <a:extLst>
              <a:ext uri="{FF2B5EF4-FFF2-40B4-BE49-F238E27FC236}">
                <a16:creationId xmlns:a16="http://schemas.microsoft.com/office/drawing/2014/main" id="{9ADC1148-969A-4BD5-9094-009606D00C41}"/>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14D1B9A-C289-4C0D-97F1-45416F7772A7}"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77</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792106387"/>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86250-9295-3522-AF4A-F676CC01628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A7DEAEE-1FE4-2090-6591-B9A6BA71BE22}"/>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B72C9D97-28C2-CF16-88E6-1D8EEE3ADA5A}"/>
              </a:ext>
            </a:extLst>
          </p:cNvPr>
          <p:cNvSpPr>
            <a:spLocks noGrp="1"/>
          </p:cNvSpPr>
          <p:nvPr>
            <p:ph type="sldNum" sz="quarter" idx="10"/>
          </p:nvPr>
        </p:nvSpPr>
        <p:spPr/>
        <p:txBody>
          <a:bodyPr/>
          <a:lstStyle/>
          <a:p>
            <a:pPr>
              <a:defRPr/>
            </a:pPr>
            <a:fld id="{714D1B9A-C289-4C0D-97F1-45416F7772A7}" type="slidenum">
              <a:rPr lang="en-US" smtClean="0"/>
              <a:pPr>
                <a:defRPr/>
              </a:pPr>
              <a:t>78</a:t>
            </a:fld>
            <a:endParaRPr lang="en-US"/>
          </a:p>
        </p:txBody>
      </p:sp>
    </p:spTree>
    <p:extLst>
      <p:ext uri="{BB962C8B-B14F-4D97-AF65-F5344CB8AC3E}">
        <p14:creationId xmlns:p14="http://schemas.microsoft.com/office/powerpoint/2010/main" val="2294569603"/>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79</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22176990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9969D-4FBE-4CD4-BBBB-561D411C9DDA}"/>
              </a:ext>
            </a:extLst>
          </p:cNvPr>
          <p:cNvSpPr>
            <a:spLocks noGrp="1"/>
          </p:cNvSpPr>
          <p:nvPr>
            <p:ph type="title"/>
          </p:nvPr>
        </p:nvSpPr>
        <p:spPr/>
        <p:txBody>
          <a:bodyPr/>
          <a:lstStyle/>
          <a:p>
            <a:r>
              <a:rPr lang="en-US" dirty="0"/>
              <a:t>Receiver</a:t>
            </a:r>
          </a:p>
        </p:txBody>
      </p:sp>
      <p:sp>
        <p:nvSpPr>
          <p:cNvPr id="3" name="Content Placeholder 2">
            <a:extLst>
              <a:ext uri="{FF2B5EF4-FFF2-40B4-BE49-F238E27FC236}">
                <a16:creationId xmlns:a16="http://schemas.microsoft.com/office/drawing/2014/main" id="{C6405FBE-6FE8-4C93-9E8F-9666F63A657B}"/>
              </a:ext>
            </a:extLst>
          </p:cNvPr>
          <p:cNvSpPr>
            <a:spLocks noGrp="1"/>
          </p:cNvSpPr>
          <p:nvPr>
            <p:ph idx="1"/>
          </p:nvPr>
        </p:nvSpPr>
        <p:spPr>
          <a:xfrm>
            <a:off x="403940" y="634068"/>
            <a:ext cx="2645328" cy="389389"/>
          </a:xfrm>
        </p:spPr>
        <p:txBody>
          <a:bodyPr/>
          <a:lstStyle/>
          <a:p>
            <a:r>
              <a:rPr lang="en-US" dirty="0"/>
              <a:t>RX</a:t>
            </a:r>
          </a:p>
        </p:txBody>
      </p:sp>
      <p:sp>
        <p:nvSpPr>
          <p:cNvPr id="4" name="Slide Number Placeholder 3">
            <a:extLst>
              <a:ext uri="{FF2B5EF4-FFF2-40B4-BE49-F238E27FC236}">
                <a16:creationId xmlns:a16="http://schemas.microsoft.com/office/drawing/2014/main" id="{F8AC64B9-2F4A-484E-AA26-333B79E5DABE}"/>
              </a:ext>
            </a:extLst>
          </p:cNvPr>
          <p:cNvSpPr>
            <a:spLocks noGrp="1"/>
          </p:cNvSpPr>
          <p:nvPr>
            <p:ph type="sldNum" sz="quarter" idx="10"/>
          </p:nvPr>
        </p:nvSpPr>
        <p:spPr/>
        <p:txBody>
          <a:bodyPr/>
          <a:lstStyle/>
          <a:p>
            <a:pPr>
              <a:defRPr/>
            </a:pPr>
            <a:fld id="{714D1B9A-C289-4C0D-97F1-45416F7772A7}" type="slidenum">
              <a:rPr lang="en-US" smtClean="0"/>
              <a:pPr>
                <a:defRPr/>
              </a:pPr>
              <a:t>8</a:t>
            </a:fld>
            <a:endParaRPr lang="en-US"/>
          </a:p>
        </p:txBody>
      </p:sp>
      <p:grpSp>
        <p:nvGrpSpPr>
          <p:cNvPr id="5" name="Group 13">
            <a:extLst>
              <a:ext uri="{FF2B5EF4-FFF2-40B4-BE49-F238E27FC236}">
                <a16:creationId xmlns:a16="http://schemas.microsoft.com/office/drawing/2014/main" id="{A28306D1-825A-47D0-8B44-A64D33A070CF}"/>
              </a:ext>
            </a:extLst>
          </p:cNvPr>
          <p:cNvGrpSpPr>
            <a:grpSpLocks/>
          </p:cNvGrpSpPr>
          <p:nvPr/>
        </p:nvGrpSpPr>
        <p:grpSpPr bwMode="auto">
          <a:xfrm>
            <a:off x="3810699" y="3429000"/>
            <a:ext cx="228600" cy="304800"/>
            <a:chOff x="1200" y="1152"/>
            <a:chExt cx="144" cy="192"/>
          </a:xfrm>
        </p:grpSpPr>
        <p:sp>
          <p:nvSpPr>
            <p:cNvPr id="6" name="Line 14">
              <a:extLst>
                <a:ext uri="{FF2B5EF4-FFF2-40B4-BE49-F238E27FC236}">
                  <a16:creationId xmlns:a16="http://schemas.microsoft.com/office/drawing/2014/main" id="{C76762F7-3EFE-4EDC-A473-85C99B4411B2}"/>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7" name="Line 15">
              <a:extLst>
                <a:ext uri="{FF2B5EF4-FFF2-40B4-BE49-F238E27FC236}">
                  <a16:creationId xmlns:a16="http://schemas.microsoft.com/office/drawing/2014/main" id="{52B39512-8747-4671-80C0-BD6BE4E2E23C}"/>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8" name="Line 16">
              <a:extLst>
                <a:ext uri="{FF2B5EF4-FFF2-40B4-BE49-F238E27FC236}">
                  <a16:creationId xmlns:a16="http://schemas.microsoft.com/office/drawing/2014/main" id="{F7C68F44-CB2A-44A8-8113-98449FF25345}"/>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9" name="Line 17">
              <a:extLst>
                <a:ext uri="{FF2B5EF4-FFF2-40B4-BE49-F238E27FC236}">
                  <a16:creationId xmlns:a16="http://schemas.microsoft.com/office/drawing/2014/main" id="{5131B825-AB56-4AB0-82A3-CD00A01E5D19}"/>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10" name="Group 18">
            <a:extLst>
              <a:ext uri="{FF2B5EF4-FFF2-40B4-BE49-F238E27FC236}">
                <a16:creationId xmlns:a16="http://schemas.microsoft.com/office/drawing/2014/main" id="{F8A357CB-479A-48DA-98B0-57C96F6D2A27}"/>
              </a:ext>
            </a:extLst>
          </p:cNvPr>
          <p:cNvGrpSpPr>
            <a:grpSpLocks/>
          </p:cNvGrpSpPr>
          <p:nvPr/>
        </p:nvGrpSpPr>
        <p:grpSpPr bwMode="auto">
          <a:xfrm rot="10800000">
            <a:off x="4353624" y="3400425"/>
            <a:ext cx="228600" cy="304800"/>
            <a:chOff x="1200" y="1152"/>
            <a:chExt cx="144" cy="192"/>
          </a:xfrm>
        </p:grpSpPr>
        <p:sp>
          <p:nvSpPr>
            <p:cNvPr id="11" name="Line 19">
              <a:extLst>
                <a:ext uri="{FF2B5EF4-FFF2-40B4-BE49-F238E27FC236}">
                  <a16:creationId xmlns:a16="http://schemas.microsoft.com/office/drawing/2014/main" id="{7FCC22C6-F5DB-4A36-A229-6E2010EFCB17}"/>
                </a:ext>
              </a:extLst>
            </p:cNvPr>
            <p:cNvSpPr>
              <a:spLocks noChangeShapeType="1"/>
            </p:cNvSpPr>
            <p:nvPr/>
          </p:nvSpPr>
          <p:spPr bwMode="auto">
            <a:xfrm>
              <a:off x="1248" y="115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2" name="Line 20">
              <a:extLst>
                <a:ext uri="{FF2B5EF4-FFF2-40B4-BE49-F238E27FC236}">
                  <a16:creationId xmlns:a16="http://schemas.microsoft.com/office/drawing/2014/main" id="{FB5B0163-D2EF-4028-9C67-D5B83A0A7D86}"/>
                </a:ext>
              </a:extLst>
            </p:cNvPr>
            <p:cNvSpPr>
              <a:spLocks noChangeShapeType="1"/>
            </p:cNvSpPr>
            <p:nvPr/>
          </p:nvSpPr>
          <p:spPr bwMode="auto">
            <a:xfrm flipV="1">
              <a:off x="1248" y="1296"/>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3" name="Line 21">
              <a:extLst>
                <a:ext uri="{FF2B5EF4-FFF2-40B4-BE49-F238E27FC236}">
                  <a16:creationId xmlns:a16="http://schemas.microsoft.com/office/drawing/2014/main" id="{CD0AD0D2-2160-45A3-BF10-FB2E349AB42C}"/>
                </a:ext>
              </a:extLst>
            </p:cNvPr>
            <p:cNvSpPr>
              <a:spLocks noChangeShapeType="1"/>
            </p:cNvSpPr>
            <p:nvPr/>
          </p:nvSpPr>
          <p:spPr bwMode="auto">
            <a:xfrm>
              <a:off x="124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14" name="Line 22">
              <a:extLst>
                <a:ext uri="{FF2B5EF4-FFF2-40B4-BE49-F238E27FC236}">
                  <a16:creationId xmlns:a16="http://schemas.microsoft.com/office/drawing/2014/main" id="{27D27880-EAF7-41C0-8A48-B22DEB94A1D3}"/>
                </a:ext>
              </a:extLst>
            </p:cNvPr>
            <p:cNvSpPr>
              <a:spLocks noChangeShapeType="1"/>
            </p:cNvSpPr>
            <p:nvPr/>
          </p:nvSpPr>
          <p:spPr bwMode="auto">
            <a:xfrm>
              <a:off x="1200" y="120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15" name="Line 68">
            <a:extLst>
              <a:ext uri="{FF2B5EF4-FFF2-40B4-BE49-F238E27FC236}">
                <a16:creationId xmlns:a16="http://schemas.microsoft.com/office/drawing/2014/main" id="{A6CF03E8-203D-4EFB-8A7B-F66E0884ACF7}"/>
              </a:ext>
            </a:extLst>
          </p:cNvPr>
          <p:cNvSpPr>
            <a:spLocks noChangeShapeType="1"/>
          </p:cNvSpPr>
          <p:nvPr/>
        </p:nvSpPr>
        <p:spPr bwMode="auto">
          <a:xfrm flipV="1">
            <a:off x="4572699" y="3562350"/>
            <a:ext cx="200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nvGrpSpPr>
          <p:cNvPr id="25" name="Group 87">
            <a:extLst>
              <a:ext uri="{FF2B5EF4-FFF2-40B4-BE49-F238E27FC236}">
                <a16:creationId xmlns:a16="http://schemas.microsoft.com/office/drawing/2014/main" id="{0A1279BD-E130-4D52-923B-82D7E12B5F54}"/>
              </a:ext>
            </a:extLst>
          </p:cNvPr>
          <p:cNvGrpSpPr>
            <a:grpSpLocks/>
          </p:cNvGrpSpPr>
          <p:nvPr/>
        </p:nvGrpSpPr>
        <p:grpSpPr bwMode="auto">
          <a:xfrm>
            <a:off x="3944049" y="2447671"/>
            <a:ext cx="190500" cy="666750"/>
            <a:chOff x="4044" y="2010"/>
            <a:chExt cx="120" cy="420"/>
          </a:xfrm>
        </p:grpSpPr>
        <p:sp>
          <p:nvSpPr>
            <p:cNvPr id="26" name="Line 88">
              <a:extLst>
                <a:ext uri="{FF2B5EF4-FFF2-40B4-BE49-F238E27FC236}">
                  <a16:creationId xmlns:a16="http://schemas.microsoft.com/office/drawing/2014/main" id="{D2EDA002-9C99-4FC6-B65D-9CD968039198}"/>
                </a:ext>
              </a:extLst>
            </p:cNvPr>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7" name="Line 89">
              <a:extLst>
                <a:ext uri="{FF2B5EF4-FFF2-40B4-BE49-F238E27FC236}">
                  <a16:creationId xmlns:a16="http://schemas.microsoft.com/office/drawing/2014/main" id="{8E6AFB8A-58F9-448E-A36B-2ED1A9162E97}"/>
                </a:ext>
              </a:extLst>
            </p:cNvPr>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8" name="Line 90">
              <a:extLst>
                <a:ext uri="{FF2B5EF4-FFF2-40B4-BE49-F238E27FC236}">
                  <a16:creationId xmlns:a16="http://schemas.microsoft.com/office/drawing/2014/main" id="{9087A02B-564A-41D5-93CE-E74C895D2682}"/>
                </a:ext>
              </a:extLst>
            </p:cNvPr>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29" name="Line 91">
              <a:extLst>
                <a:ext uri="{FF2B5EF4-FFF2-40B4-BE49-F238E27FC236}">
                  <a16:creationId xmlns:a16="http://schemas.microsoft.com/office/drawing/2014/main" id="{F312C718-51EE-4DB0-8B80-4495B7EAE34D}"/>
                </a:ext>
              </a:extLst>
            </p:cNvPr>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0" name="Line 92">
              <a:extLst>
                <a:ext uri="{FF2B5EF4-FFF2-40B4-BE49-F238E27FC236}">
                  <a16:creationId xmlns:a16="http://schemas.microsoft.com/office/drawing/2014/main" id="{FF9C88E3-6D8A-4D8E-812C-7E17EAEE7A6E}"/>
                </a:ext>
              </a:extLst>
            </p:cNvPr>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1" name="Line 93">
              <a:extLst>
                <a:ext uri="{FF2B5EF4-FFF2-40B4-BE49-F238E27FC236}">
                  <a16:creationId xmlns:a16="http://schemas.microsoft.com/office/drawing/2014/main" id="{5D3E7689-3B84-490F-941E-AE2791370C22}"/>
                </a:ext>
              </a:extLst>
            </p:cNvPr>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32" name="Group 94">
            <a:extLst>
              <a:ext uri="{FF2B5EF4-FFF2-40B4-BE49-F238E27FC236}">
                <a16:creationId xmlns:a16="http://schemas.microsoft.com/office/drawing/2014/main" id="{730F830D-B685-4766-9B54-66B0FFA84CEE}"/>
              </a:ext>
            </a:extLst>
          </p:cNvPr>
          <p:cNvGrpSpPr>
            <a:grpSpLocks/>
          </p:cNvGrpSpPr>
          <p:nvPr/>
        </p:nvGrpSpPr>
        <p:grpSpPr bwMode="auto">
          <a:xfrm>
            <a:off x="4229799" y="2457196"/>
            <a:ext cx="190500" cy="666750"/>
            <a:chOff x="4044" y="2010"/>
            <a:chExt cx="120" cy="420"/>
          </a:xfrm>
        </p:grpSpPr>
        <p:sp>
          <p:nvSpPr>
            <p:cNvPr id="33" name="Line 95">
              <a:extLst>
                <a:ext uri="{FF2B5EF4-FFF2-40B4-BE49-F238E27FC236}">
                  <a16:creationId xmlns:a16="http://schemas.microsoft.com/office/drawing/2014/main" id="{A82B3BDB-CE52-470F-B518-227E2CD96A3B}"/>
                </a:ext>
              </a:extLst>
            </p:cNvPr>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4" name="Line 96">
              <a:extLst>
                <a:ext uri="{FF2B5EF4-FFF2-40B4-BE49-F238E27FC236}">
                  <a16:creationId xmlns:a16="http://schemas.microsoft.com/office/drawing/2014/main" id="{15E8799E-9B53-4347-AC38-9833D71F94FD}"/>
                </a:ext>
              </a:extLst>
            </p:cNvPr>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5" name="Line 97">
              <a:extLst>
                <a:ext uri="{FF2B5EF4-FFF2-40B4-BE49-F238E27FC236}">
                  <a16:creationId xmlns:a16="http://schemas.microsoft.com/office/drawing/2014/main" id="{DED76C11-21B1-4F8C-A63A-9196CA690588}"/>
                </a:ext>
              </a:extLst>
            </p:cNvPr>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6" name="Line 98">
              <a:extLst>
                <a:ext uri="{FF2B5EF4-FFF2-40B4-BE49-F238E27FC236}">
                  <a16:creationId xmlns:a16="http://schemas.microsoft.com/office/drawing/2014/main" id="{E83CBFDC-5C5E-4649-B7C0-760376BECFC5}"/>
                </a:ext>
              </a:extLst>
            </p:cNvPr>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7" name="Line 99">
              <a:extLst>
                <a:ext uri="{FF2B5EF4-FFF2-40B4-BE49-F238E27FC236}">
                  <a16:creationId xmlns:a16="http://schemas.microsoft.com/office/drawing/2014/main" id="{6D593206-B9E2-44B5-A197-EA8738FA32A6}"/>
                </a:ext>
              </a:extLst>
            </p:cNvPr>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38" name="Line 100">
              <a:extLst>
                <a:ext uri="{FF2B5EF4-FFF2-40B4-BE49-F238E27FC236}">
                  <a16:creationId xmlns:a16="http://schemas.microsoft.com/office/drawing/2014/main" id="{7388BBBD-0CB5-4B89-B1E3-AF1CDFF47972}"/>
                </a:ext>
              </a:extLst>
            </p:cNvPr>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grpSp>
        <p:nvGrpSpPr>
          <p:cNvPr id="39" name="Group 101">
            <a:extLst>
              <a:ext uri="{FF2B5EF4-FFF2-40B4-BE49-F238E27FC236}">
                <a16:creationId xmlns:a16="http://schemas.microsoft.com/office/drawing/2014/main" id="{CE9506FA-0A65-47BA-8C3B-5B98A614799B}"/>
              </a:ext>
            </a:extLst>
          </p:cNvPr>
          <p:cNvGrpSpPr>
            <a:grpSpLocks/>
          </p:cNvGrpSpPr>
          <p:nvPr/>
        </p:nvGrpSpPr>
        <p:grpSpPr bwMode="auto">
          <a:xfrm>
            <a:off x="4105974" y="4171950"/>
            <a:ext cx="190500" cy="666750"/>
            <a:chOff x="4044" y="2010"/>
            <a:chExt cx="120" cy="420"/>
          </a:xfrm>
        </p:grpSpPr>
        <p:sp>
          <p:nvSpPr>
            <p:cNvPr id="40" name="Line 102">
              <a:extLst>
                <a:ext uri="{FF2B5EF4-FFF2-40B4-BE49-F238E27FC236}">
                  <a16:creationId xmlns:a16="http://schemas.microsoft.com/office/drawing/2014/main" id="{9D09A364-2CC2-413C-A265-F8E6AA11E905}"/>
                </a:ext>
              </a:extLst>
            </p:cNvPr>
            <p:cNvSpPr>
              <a:spLocks noChangeShapeType="1"/>
            </p:cNvSpPr>
            <p:nvPr/>
          </p:nvSpPr>
          <p:spPr bwMode="auto">
            <a:xfrm flipH="1">
              <a:off x="4050" y="2148"/>
              <a:ext cx="66"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1" name="Line 103">
              <a:extLst>
                <a:ext uri="{FF2B5EF4-FFF2-40B4-BE49-F238E27FC236}">
                  <a16:creationId xmlns:a16="http://schemas.microsoft.com/office/drawing/2014/main" id="{0E1DED69-33C0-4ED0-9D7A-51AD08DE3E44}"/>
                </a:ext>
              </a:extLst>
            </p:cNvPr>
            <p:cNvSpPr>
              <a:spLocks noChangeShapeType="1"/>
            </p:cNvSpPr>
            <p:nvPr/>
          </p:nvSpPr>
          <p:spPr bwMode="auto">
            <a:xfrm>
              <a:off x="4044" y="2178"/>
              <a:ext cx="114" cy="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2" name="Line 104">
              <a:extLst>
                <a:ext uri="{FF2B5EF4-FFF2-40B4-BE49-F238E27FC236}">
                  <a16:creationId xmlns:a16="http://schemas.microsoft.com/office/drawing/2014/main" id="{799B3B62-EE53-490C-A2C2-09E5401071C9}"/>
                </a:ext>
              </a:extLst>
            </p:cNvPr>
            <p:cNvSpPr>
              <a:spLocks noChangeShapeType="1"/>
            </p:cNvSpPr>
            <p:nvPr/>
          </p:nvSpPr>
          <p:spPr bwMode="auto">
            <a:xfrm flipH="1">
              <a:off x="4050" y="2220"/>
              <a:ext cx="114"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3" name="Line 105">
              <a:extLst>
                <a:ext uri="{FF2B5EF4-FFF2-40B4-BE49-F238E27FC236}">
                  <a16:creationId xmlns:a16="http://schemas.microsoft.com/office/drawing/2014/main" id="{82B55324-40E7-4657-A6CF-029314C5B774}"/>
                </a:ext>
              </a:extLst>
            </p:cNvPr>
            <p:cNvSpPr>
              <a:spLocks noChangeShapeType="1"/>
            </p:cNvSpPr>
            <p:nvPr/>
          </p:nvSpPr>
          <p:spPr bwMode="auto">
            <a:xfrm>
              <a:off x="4044" y="2262"/>
              <a:ext cx="60" cy="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4" name="Line 106">
              <a:extLst>
                <a:ext uri="{FF2B5EF4-FFF2-40B4-BE49-F238E27FC236}">
                  <a16:creationId xmlns:a16="http://schemas.microsoft.com/office/drawing/2014/main" id="{18CF3788-81C7-4A51-8D5A-B93429B63856}"/>
                </a:ext>
              </a:extLst>
            </p:cNvPr>
            <p:cNvSpPr>
              <a:spLocks noChangeShapeType="1"/>
            </p:cNvSpPr>
            <p:nvPr/>
          </p:nvSpPr>
          <p:spPr bwMode="auto">
            <a:xfrm>
              <a:off x="4110" y="2298"/>
              <a:ext cx="0" cy="1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5" name="Line 107">
              <a:extLst>
                <a:ext uri="{FF2B5EF4-FFF2-40B4-BE49-F238E27FC236}">
                  <a16:creationId xmlns:a16="http://schemas.microsoft.com/office/drawing/2014/main" id="{0B82B848-3CA6-4CFB-98AB-E589027C49D8}"/>
                </a:ext>
              </a:extLst>
            </p:cNvPr>
            <p:cNvSpPr>
              <a:spLocks noChangeShapeType="1"/>
            </p:cNvSpPr>
            <p:nvPr/>
          </p:nvSpPr>
          <p:spPr bwMode="auto">
            <a:xfrm flipH="1" flipV="1">
              <a:off x="4104" y="2010"/>
              <a:ext cx="6" cy="1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grpSp>
      <p:sp>
        <p:nvSpPr>
          <p:cNvPr id="46" name="Line 108">
            <a:extLst>
              <a:ext uri="{FF2B5EF4-FFF2-40B4-BE49-F238E27FC236}">
                <a16:creationId xmlns:a16="http://schemas.microsoft.com/office/drawing/2014/main" id="{557E207A-54C5-44F2-A8E7-4CD71773336F}"/>
              </a:ext>
            </a:extLst>
          </p:cNvPr>
          <p:cNvSpPr>
            <a:spLocks noChangeShapeType="1"/>
          </p:cNvSpPr>
          <p:nvPr/>
        </p:nvSpPr>
        <p:spPr bwMode="auto">
          <a:xfrm>
            <a:off x="4029774" y="3657600"/>
            <a:ext cx="0" cy="171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7" name="Line 109">
            <a:extLst>
              <a:ext uri="{FF2B5EF4-FFF2-40B4-BE49-F238E27FC236}">
                <a16:creationId xmlns:a16="http://schemas.microsoft.com/office/drawing/2014/main" id="{92FA9101-F302-4F51-8D52-0392D30A1057}"/>
              </a:ext>
            </a:extLst>
          </p:cNvPr>
          <p:cNvSpPr>
            <a:spLocks noChangeShapeType="1"/>
          </p:cNvSpPr>
          <p:nvPr/>
        </p:nvSpPr>
        <p:spPr bwMode="auto">
          <a:xfrm>
            <a:off x="4363149" y="3629025"/>
            <a:ext cx="0" cy="2095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8" name="Line 110">
            <a:extLst>
              <a:ext uri="{FF2B5EF4-FFF2-40B4-BE49-F238E27FC236}">
                <a16:creationId xmlns:a16="http://schemas.microsoft.com/office/drawing/2014/main" id="{51F538B6-0605-41A5-86F5-A111328AE7CE}"/>
              </a:ext>
            </a:extLst>
          </p:cNvPr>
          <p:cNvSpPr>
            <a:spLocks noChangeShapeType="1"/>
          </p:cNvSpPr>
          <p:nvPr/>
        </p:nvSpPr>
        <p:spPr bwMode="auto">
          <a:xfrm>
            <a:off x="4029774" y="3838575"/>
            <a:ext cx="333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49" name="Line 111">
            <a:extLst>
              <a:ext uri="{FF2B5EF4-FFF2-40B4-BE49-F238E27FC236}">
                <a16:creationId xmlns:a16="http://schemas.microsoft.com/office/drawing/2014/main" id="{6EB732A7-8E84-4EAB-8A5A-006BBCB6E5BA}"/>
              </a:ext>
            </a:extLst>
          </p:cNvPr>
          <p:cNvSpPr>
            <a:spLocks noChangeShapeType="1"/>
          </p:cNvSpPr>
          <p:nvPr/>
        </p:nvSpPr>
        <p:spPr bwMode="auto">
          <a:xfrm>
            <a:off x="4201224" y="3848100"/>
            <a:ext cx="0" cy="3333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0" name="Line 112">
            <a:extLst>
              <a:ext uri="{FF2B5EF4-FFF2-40B4-BE49-F238E27FC236}">
                <a16:creationId xmlns:a16="http://schemas.microsoft.com/office/drawing/2014/main" id="{21156335-4B7A-4645-A35B-E74E6D875332}"/>
              </a:ext>
            </a:extLst>
          </p:cNvPr>
          <p:cNvSpPr>
            <a:spLocks noChangeShapeType="1"/>
          </p:cNvSpPr>
          <p:nvPr/>
        </p:nvSpPr>
        <p:spPr bwMode="auto">
          <a:xfrm flipH="1" flipV="1">
            <a:off x="4055175" y="3120770"/>
            <a:ext cx="3174" cy="3844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1" name="Line 113">
            <a:extLst>
              <a:ext uri="{FF2B5EF4-FFF2-40B4-BE49-F238E27FC236}">
                <a16:creationId xmlns:a16="http://schemas.microsoft.com/office/drawing/2014/main" id="{74EDE351-0D24-49C1-8835-669044D0CEF9}"/>
              </a:ext>
            </a:extLst>
          </p:cNvPr>
          <p:cNvSpPr>
            <a:spLocks noChangeShapeType="1"/>
          </p:cNvSpPr>
          <p:nvPr/>
        </p:nvSpPr>
        <p:spPr bwMode="auto">
          <a:xfrm flipH="1" flipV="1">
            <a:off x="4344098" y="3130294"/>
            <a:ext cx="1" cy="35585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2" name="Line 114">
            <a:extLst>
              <a:ext uri="{FF2B5EF4-FFF2-40B4-BE49-F238E27FC236}">
                <a16:creationId xmlns:a16="http://schemas.microsoft.com/office/drawing/2014/main" id="{3EB79E60-0B7A-4021-9CEC-C19DDDEBD23A}"/>
              </a:ext>
            </a:extLst>
          </p:cNvPr>
          <p:cNvSpPr>
            <a:spLocks noChangeShapeType="1"/>
          </p:cNvSpPr>
          <p:nvPr/>
        </p:nvSpPr>
        <p:spPr bwMode="auto">
          <a:xfrm flipH="1">
            <a:off x="4046407" y="2447671"/>
            <a:ext cx="2952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3" name="Line 117">
            <a:extLst>
              <a:ext uri="{FF2B5EF4-FFF2-40B4-BE49-F238E27FC236}">
                <a16:creationId xmlns:a16="http://schemas.microsoft.com/office/drawing/2014/main" id="{B6D3D18A-3B53-4515-8762-E6CC012D08D7}"/>
              </a:ext>
            </a:extLst>
          </p:cNvPr>
          <p:cNvSpPr>
            <a:spLocks noChangeShapeType="1"/>
          </p:cNvSpPr>
          <p:nvPr/>
        </p:nvSpPr>
        <p:spPr bwMode="auto">
          <a:xfrm>
            <a:off x="4220274" y="4838700"/>
            <a:ext cx="0" cy="123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4" name="Rectangle 118">
            <a:extLst>
              <a:ext uri="{FF2B5EF4-FFF2-40B4-BE49-F238E27FC236}">
                <a16:creationId xmlns:a16="http://schemas.microsoft.com/office/drawing/2014/main" id="{00FA9389-8097-4576-BE27-43721EF942B4}"/>
              </a:ext>
            </a:extLst>
          </p:cNvPr>
          <p:cNvSpPr>
            <a:spLocks noChangeArrowheads="1"/>
          </p:cNvSpPr>
          <p:nvPr/>
        </p:nvSpPr>
        <p:spPr bwMode="auto">
          <a:xfrm>
            <a:off x="3657494" y="2315899"/>
            <a:ext cx="1666091" cy="25228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55" name="Line 119">
            <a:extLst>
              <a:ext uri="{FF2B5EF4-FFF2-40B4-BE49-F238E27FC236}">
                <a16:creationId xmlns:a16="http://schemas.microsoft.com/office/drawing/2014/main" id="{1E77FBB8-8053-4441-A17A-9DAE287057CF}"/>
              </a:ext>
            </a:extLst>
          </p:cNvPr>
          <p:cNvSpPr>
            <a:spLocks noChangeShapeType="1"/>
          </p:cNvSpPr>
          <p:nvPr/>
        </p:nvSpPr>
        <p:spPr bwMode="auto">
          <a:xfrm flipV="1">
            <a:off x="4067466" y="3119506"/>
            <a:ext cx="692151" cy="977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56" name="Line 120">
            <a:extLst>
              <a:ext uri="{FF2B5EF4-FFF2-40B4-BE49-F238E27FC236}">
                <a16:creationId xmlns:a16="http://schemas.microsoft.com/office/drawing/2014/main" id="{3EA754B6-6BCA-4042-9065-59B9B5F76183}"/>
              </a:ext>
            </a:extLst>
          </p:cNvPr>
          <p:cNvSpPr>
            <a:spLocks noChangeShapeType="1"/>
          </p:cNvSpPr>
          <p:nvPr/>
        </p:nvSpPr>
        <p:spPr bwMode="auto">
          <a:xfrm flipV="1">
            <a:off x="4363149" y="3295649"/>
            <a:ext cx="374648"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sp>
        <p:nvSpPr>
          <p:cNvPr id="57" name="Text Box 129">
            <a:extLst>
              <a:ext uri="{FF2B5EF4-FFF2-40B4-BE49-F238E27FC236}">
                <a16:creationId xmlns:a16="http://schemas.microsoft.com/office/drawing/2014/main" id="{BE4E4CAE-312D-49FC-A43B-12DC73A1990B}"/>
              </a:ext>
            </a:extLst>
          </p:cNvPr>
          <p:cNvSpPr txBox="1">
            <a:spLocks noChangeArrowheads="1"/>
          </p:cNvSpPr>
          <p:nvPr/>
        </p:nvSpPr>
        <p:spPr bwMode="auto">
          <a:xfrm>
            <a:off x="4208179" y="1996028"/>
            <a:ext cx="5222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b="0" dirty="0" err="1">
                <a:effectLst>
                  <a:outerShdw blurRad="38100" dist="38100" dir="2700000" algn="tl">
                    <a:srgbClr val="C0C0C0"/>
                  </a:outerShdw>
                </a:effectLst>
              </a:rPr>
              <a:t>Vddb</a:t>
            </a:r>
            <a:endParaRPr lang="en-US" b="0" dirty="0">
              <a:effectLst>
                <a:outerShdw blurRad="38100" dist="38100" dir="2700000" algn="tl">
                  <a:srgbClr val="C0C0C0"/>
                </a:outerShdw>
              </a:effectLst>
            </a:endParaRPr>
          </a:p>
        </p:txBody>
      </p:sp>
      <p:sp>
        <p:nvSpPr>
          <p:cNvPr id="59" name="Oval 58">
            <a:extLst>
              <a:ext uri="{FF2B5EF4-FFF2-40B4-BE49-F238E27FC236}">
                <a16:creationId xmlns:a16="http://schemas.microsoft.com/office/drawing/2014/main" id="{D39A3B58-0F59-40A2-960F-91FEF65ACEAA}"/>
              </a:ext>
            </a:extLst>
          </p:cNvPr>
          <p:cNvSpPr/>
          <p:nvPr/>
        </p:nvSpPr>
        <p:spPr bwMode="auto">
          <a:xfrm>
            <a:off x="4044329" y="3095546"/>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60" name="Oval 59">
            <a:extLst>
              <a:ext uri="{FF2B5EF4-FFF2-40B4-BE49-F238E27FC236}">
                <a16:creationId xmlns:a16="http://schemas.microsoft.com/office/drawing/2014/main" id="{1A1DB133-63B2-4221-898F-5F7BF8E7059A}"/>
              </a:ext>
            </a:extLst>
          </p:cNvPr>
          <p:cNvSpPr/>
          <p:nvPr/>
        </p:nvSpPr>
        <p:spPr bwMode="auto">
          <a:xfrm>
            <a:off x="4330764" y="3281430"/>
            <a:ext cx="45719" cy="45719"/>
          </a:xfrm>
          <a:prstGeom prst="ellipse">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64" name="Picture 63">
            <a:extLst>
              <a:ext uri="{FF2B5EF4-FFF2-40B4-BE49-F238E27FC236}">
                <a16:creationId xmlns:a16="http://schemas.microsoft.com/office/drawing/2014/main" id="{F450F7FD-332F-41F0-A053-7907FC662F64}"/>
              </a:ext>
            </a:extLst>
          </p:cNvPr>
          <p:cNvPicPr>
            <a:picLocks noChangeAspect="1"/>
          </p:cNvPicPr>
          <p:nvPr/>
        </p:nvPicPr>
        <p:blipFill>
          <a:blip r:embed="rId2"/>
          <a:stretch>
            <a:fillRect/>
          </a:stretch>
        </p:blipFill>
        <p:spPr>
          <a:xfrm>
            <a:off x="4649741" y="3021183"/>
            <a:ext cx="561084" cy="390868"/>
          </a:xfrm>
          <a:prstGeom prst="rect">
            <a:avLst/>
          </a:prstGeom>
        </p:spPr>
      </p:pic>
      <p:cxnSp>
        <p:nvCxnSpPr>
          <p:cNvPr id="65" name="Straight Connector 64">
            <a:extLst>
              <a:ext uri="{FF2B5EF4-FFF2-40B4-BE49-F238E27FC236}">
                <a16:creationId xmlns:a16="http://schemas.microsoft.com/office/drawing/2014/main" id="{DC1C28DD-F34E-4BA5-B7D6-D36F3F582AB4}"/>
              </a:ext>
            </a:extLst>
          </p:cNvPr>
          <p:cNvCxnSpPr/>
          <p:nvPr/>
        </p:nvCxnSpPr>
        <p:spPr bwMode="auto">
          <a:xfrm>
            <a:off x="5210825" y="3216617"/>
            <a:ext cx="1601036" cy="0"/>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65">
            <a:extLst>
              <a:ext uri="{FF2B5EF4-FFF2-40B4-BE49-F238E27FC236}">
                <a16:creationId xmlns:a16="http://schemas.microsoft.com/office/drawing/2014/main" id="{56212D22-FA06-4F62-B413-82B4EB63CA57}"/>
              </a:ext>
            </a:extLst>
          </p:cNvPr>
          <p:cNvSpPr txBox="1"/>
          <p:nvPr/>
        </p:nvSpPr>
        <p:spPr>
          <a:xfrm>
            <a:off x="4987901" y="2895346"/>
            <a:ext cx="865943" cy="276999"/>
          </a:xfrm>
          <a:prstGeom prst="rect">
            <a:avLst/>
          </a:prstGeom>
          <a:noFill/>
        </p:spPr>
        <p:txBody>
          <a:bodyPr wrap="none" rtlCol="0">
            <a:spAutoFit/>
          </a:bodyPr>
          <a:lstStyle/>
          <a:p>
            <a:r>
              <a:rPr lang="en-US" dirty="0"/>
              <a:t>Serial Out</a:t>
            </a:r>
          </a:p>
        </p:txBody>
      </p:sp>
      <p:sp>
        <p:nvSpPr>
          <p:cNvPr id="67" name="Line 177">
            <a:extLst>
              <a:ext uri="{FF2B5EF4-FFF2-40B4-BE49-F238E27FC236}">
                <a16:creationId xmlns:a16="http://schemas.microsoft.com/office/drawing/2014/main" id="{2ACC2354-A161-43F6-AFA0-89F0CB3BE593}"/>
              </a:ext>
            </a:extLst>
          </p:cNvPr>
          <p:cNvSpPr>
            <a:spLocks noChangeShapeType="1"/>
          </p:cNvSpPr>
          <p:nvPr/>
        </p:nvSpPr>
        <p:spPr bwMode="auto">
          <a:xfrm flipV="1">
            <a:off x="4201224" y="2204774"/>
            <a:ext cx="0" cy="222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effectLst>
                <a:outerShdw blurRad="38100" dist="38100" dir="2700000" algn="tl">
                  <a:srgbClr val="000000">
                    <a:alpha val="43137"/>
                  </a:srgbClr>
                </a:outerShdw>
              </a:effectLst>
            </a:endParaRPr>
          </a:p>
        </p:txBody>
      </p:sp>
      <p:cxnSp>
        <p:nvCxnSpPr>
          <p:cNvPr id="69" name="Straight Connector 68">
            <a:extLst>
              <a:ext uri="{FF2B5EF4-FFF2-40B4-BE49-F238E27FC236}">
                <a16:creationId xmlns:a16="http://schemas.microsoft.com/office/drawing/2014/main" id="{E76E85C3-C47D-4F99-9C40-52D27B8E2A22}"/>
              </a:ext>
            </a:extLst>
          </p:cNvPr>
          <p:cNvCxnSpPr/>
          <p:nvPr/>
        </p:nvCxnSpPr>
        <p:spPr bwMode="auto">
          <a:xfrm flipH="1">
            <a:off x="3031140" y="3588392"/>
            <a:ext cx="755943" cy="253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2" name="Picture 71">
            <a:extLst>
              <a:ext uri="{FF2B5EF4-FFF2-40B4-BE49-F238E27FC236}">
                <a16:creationId xmlns:a16="http://schemas.microsoft.com/office/drawing/2014/main" id="{6AF80349-7F38-4AA9-9AB8-A3E3655B279A}"/>
              </a:ext>
            </a:extLst>
          </p:cNvPr>
          <p:cNvPicPr>
            <a:picLocks noChangeAspect="1"/>
          </p:cNvPicPr>
          <p:nvPr/>
        </p:nvPicPr>
        <p:blipFill>
          <a:blip r:embed="rId3"/>
          <a:stretch>
            <a:fillRect/>
          </a:stretch>
        </p:blipFill>
        <p:spPr>
          <a:xfrm>
            <a:off x="257263" y="2113146"/>
            <a:ext cx="2726350" cy="3903209"/>
          </a:xfrm>
          <a:prstGeom prst="rect">
            <a:avLst/>
          </a:prstGeom>
        </p:spPr>
      </p:pic>
      <p:sp>
        <p:nvSpPr>
          <p:cNvPr id="73" name="TextBox 72">
            <a:extLst>
              <a:ext uri="{FF2B5EF4-FFF2-40B4-BE49-F238E27FC236}">
                <a16:creationId xmlns:a16="http://schemas.microsoft.com/office/drawing/2014/main" id="{BBCBAAC7-EB89-4028-9211-C44E5F19B444}"/>
              </a:ext>
            </a:extLst>
          </p:cNvPr>
          <p:cNvSpPr txBox="1"/>
          <p:nvPr/>
        </p:nvSpPr>
        <p:spPr>
          <a:xfrm>
            <a:off x="153339" y="1254029"/>
            <a:ext cx="3146530" cy="830997"/>
          </a:xfrm>
          <a:prstGeom prst="rect">
            <a:avLst/>
          </a:prstGeom>
          <a:noFill/>
        </p:spPr>
        <p:txBody>
          <a:bodyPr wrap="square" rtlCol="0">
            <a:spAutoFit/>
          </a:bodyPr>
          <a:lstStyle/>
          <a:p>
            <a:pPr algn="ctr"/>
            <a:r>
              <a:rPr lang="en-US" sz="2000" dirty="0"/>
              <a:t>CTLE </a:t>
            </a:r>
          </a:p>
          <a:p>
            <a:r>
              <a:rPr lang="en-US" sz="1400" b="0" dirty="0"/>
              <a:t>Continuous Time Linear Equalization</a:t>
            </a:r>
          </a:p>
          <a:p>
            <a:r>
              <a:rPr lang="en-US" sz="1400" b="0" dirty="0"/>
              <a:t>filter / amplifier in front of comparator</a:t>
            </a:r>
          </a:p>
        </p:txBody>
      </p:sp>
      <p:cxnSp>
        <p:nvCxnSpPr>
          <p:cNvPr id="75" name="Straight Connector 74">
            <a:extLst>
              <a:ext uri="{FF2B5EF4-FFF2-40B4-BE49-F238E27FC236}">
                <a16:creationId xmlns:a16="http://schemas.microsoft.com/office/drawing/2014/main" id="{D5ACE5D0-B42E-4481-8346-4A4C24996925}"/>
              </a:ext>
            </a:extLst>
          </p:cNvPr>
          <p:cNvCxnSpPr/>
          <p:nvPr/>
        </p:nvCxnSpPr>
        <p:spPr bwMode="auto">
          <a:xfrm>
            <a:off x="4778258" y="3552825"/>
            <a:ext cx="0" cy="46196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a:extLst>
              <a:ext uri="{FF2B5EF4-FFF2-40B4-BE49-F238E27FC236}">
                <a16:creationId xmlns:a16="http://schemas.microsoft.com/office/drawing/2014/main" id="{1D7407CC-B28C-4B76-AD04-BEAA830EE55E}"/>
              </a:ext>
            </a:extLst>
          </p:cNvPr>
          <p:cNvCxnSpPr/>
          <p:nvPr/>
        </p:nvCxnSpPr>
        <p:spPr bwMode="auto">
          <a:xfrm flipH="1">
            <a:off x="3049268" y="4014787"/>
            <a:ext cx="1723456"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Rectangle 79">
            <a:extLst>
              <a:ext uri="{FF2B5EF4-FFF2-40B4-BE49-F238E27FC236}">
                <a16:creationId xmlns:a16="http://schemas.microsoft.com/office/drawing/2014/main" id="{0E3DEA53-DE53-4752-86FD-16979BEAD84D}"/>
              </a:ext>
            </a:extLst>
          </p:cNvPr>
          <p:cNvSpPr/>
          <p:nvPr/>
        </p:nvSpPr>
        <p:spPr bwMode="auto">
          <a:xfrm>
            <a:off x="6873660" y="1827189"/>
            <a:ext cx="937698" cy="592682"/>
          </a:xfrm>
          <a:prstGeom prst="rect">
            <a:avLst/>
          </a:prstGeom>
          <a:no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81" name="TextBox 80">
            <a:extLst>
              <a:ext uri="{FF2B5EF4-FFF2-40B4-BE49-F238E27FC236}">
                <a16:creationId xmlns:a16="http://schemas.microsoft.com/office/drawing/2014/main" id="{FF1C1AC0-44FF-4462-BFDC-920767FE4609}"/>
              </a:ext>
            </a:extLst>
          </p:cNvPr>
          <p:cNvSpPr txBox="1"/>
          <p:nvPr/>
        </p:nvSpPr>
        <p:spPr>
          <a:xfrm>
            <a:off x="6923994" y="1902513"/>
            <a:ext cx="837029" cy="461665"/>
          </a:xfrm>
          <a:prstGeom prst="rect">
            <a:avLst/>
          </a:prstGeom>
          <a:noFill/>
        </p:spPr>
        <p:txBody>
          <a:bodyPr wrap="square" rtlCol="0">
            <a:spAutoFit/>
          </a:bodyPr>
          <a:lstStyle/>
          <a:p>
            <a:r>
              <a:rPr lang="en-US" dirty="0"/>
              <a:t>Clock Recovery</a:t>
            </a:r>
          </a:p>
        </p:txBody>
      </p:sp>
      <p:sp>
        <p:nvSpPr>
          <p:cNvPr id="82" name="TextBox 81">
            <a:extLst>
              <a:ext uri="{FF2B5EF4-FFF2-40B4-BE49-F238E27FC236}">
                <a16:creationId xmlns:a16="http://schemas.microsoft.com/office/drawing/2014/main" id="{DB1C0531-A054-477E-951B-4903061C79CF}"/>
              </a:ext>
            </a:extLst>
          </p:cNvPr>
          <p:cNvSpPr txBox="1"/>
          <p:nvPr/>
        </p:nvSpPr>
        <p:spPr>
          <a:xfrm>
            <a:off x="6979152" y="3043534"/>
            <a:ext cx="937698" cy="461665"/>
          </a:xfrm>
          <a:prstGeom prst="rect">
            <a:avLst/>
          </a:prstGeom>
          <a:noFill/>
          <a:ln w="19050">
            <a:noFill/>
          </a:ln>
        </p:spPr>
        <p:txBody>
          <a:bodyPr wrap="square" rtlCol="0">
            <a:spAutoFit/>
          </a:bodyPr>
          <a:lstStyle/>
          <a:p>
            <a:r>
              <a:rPr lang="en-US" dirty="0"/>
              <a:t>Data Recovery</a:t>
            </a:r>
          </a:p>
        </p:txBody>
      </p:sp>
      <p:sp>
        <p:nvSpPr>
          <p:cNvPr id="83" name="Rectangle 82">
            <a:extLst>
              <a:ext uri="{FF2B5EF4-FFF2-40B4-BE49-F238E27FC236}">
                <a16:creationId xmlns:a16="http://schemas.microsoft.com/office/drawing/2014/main" id="{DED9CE1A-1885-48F5-8B40-26E1151D323D}"/>
              </a:ext>
            </a:extLst>
          </p:cNvPr>
          <p:cNvSpPr/>
          <p:nvPr/>
        </p:nvSpPr>
        <p:spPr bwMode="auto">
          <a:xfrm>
            <a:off x="6895750" y="2814510"/>
            <a:ext cx="937698" cy="962276"/>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84" name="Rectangle 83">
            <a:extLst>
              <a:ext uri="{FF2B5EF4-FFF2-40B4-BE49-F238E27FC236}">
                <a16:creationId xmlns:a16="http://schemas.microsoft.com/office/drawing/2014/main" id="{8542DE2D-F194-4CAC-9113-1A651186B72E}"/>
              </a:ext>
            </a:extLst>
          </p:cNvPr>
          <p:cNvSpPr/>
          <p:nvPr/>
        </p:nvSpPr>
        <p:spPr bwMode="auto">
          <a:xfrm>
            <a:off x="6895750" y="4252787"/>
            <a:ext cx="937698" cy="962276"/>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85" name="TextBox 84">
            <a:extLst>
              <a:ext uri="{FF2B5EF4-FFF2-40B4-BE49-F238E27FC236}">
                <a16:creationId xmlns:a16="http://schemas.microsoft.com/office/drawing/2014/main" id="{DE0EA45E-D083-458F-A954-A54E1BA5A3A8}"/>
              </a:ext>
            </a:extLst>
          </p:cNvPr>
          <p:cNvSpPr txBox="1"/>
          <p:nvPr/>
        </p:nvSpPr>
        <p:spPr>
          <a:xfrm>
            <a:off x="7063530" y="4543425"/>
            <a:ext cx="492443" cy="276999"/>
          </a:xfrm>
          <a:prstGeom prst="rect">
            <a:avLst/>
          </a:prstGeom>
          <a:noFill/>
        </p:spPr>
        <p:txBody>
          <a:bodyPr wrap="none" rtlCol="0">
            <a:spAutoFit/>
          </a:bodyPr>
          <a:lstStyle/>
          <a:p>
            <a:r>
              <a:rPr lang="en-US" dirty="0"/>
              <a:t>DFE</a:t>
            </a:r>
          </a:p>
        </p:txBody>
      </p:sp>
      <p:cxnSp>
        <p:nvCxnSpPr>
          <p:cNvPr id="87" name="Straight Connector 86">
            <a:extLst>
              <a:ext uri="{FF2B5EF4-FFF2-40B4-BE49-F238E27FC236}">
                <a16:creationId xmlns:a16="http://schemas.microsoft.com/office/drawing/2014/main" id="{0009F99B-CCE2-4636-B64E-5BC64F7FB621}"/>
              </a:ext>
            </a:extLst>
          </p:cNvPr>
          <p:cNvCxnSpPr/>
          <p:nvPr/>
        </p:nvCxnSpPr>
        <p:spPr bwMode="auto">
          <a:xfrm>
            <a:off x="7833448" y="3304289"/>
            <a:ext cx="1053289" cy="8695"/>
          </a:xfrm>
          <a:prstGeom prst="line">
            <a:avLst/>
          </a:pr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7D61BDE3-041D-47FF-8E78-3154DAF65DFD}"/>
              </a:ext>
            </a:extLst>
          </p:cNvPr>
          <p:cNvCxnSpPr/>
          <p:nvPr/>
        </p:nvCxnSpPr>
        <p:spPr bwMode="auto">
          <a:xfrm flipH="1" flipV="1">
            <a:off x="8348981" y="3327149"/>
            <a:ext cx="11111" cy="1382423"/>
          </a:xfrm>
          <a:prstGeom prst="line">
            <a:avLst/>
          </a:pr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745868DD-0847-475C-A620-07B5046C7FAD}"/>
              </a:ext>
            </a:extLst>
          </p:cNvPr>
          <p:cNvCxnSpPr>
            <a:stCxn id="84" idx="0"/>
            <a:endCxn id="83" idx="2"/>
          </p:cNvCxnSpPr>
          <p:nvPr/>
        </p:nvCxnSpPr>
        <p:spPr bwMode="auto">
          <a:xfrm flipV="1">
            <a:off x="7364599" y="3776786"/>
            <a:ext cx="0" cy="476001"/>
          </a:xfrm>
          <a:prstGeom prst="line">
            <a:avLst/>
          </a:pr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a:extLst>
              <a:ext uri="{FF2B5EF4-FFF2-40B4-BE49-F238E27FC236}">
                <a16:creationId xmlns:a16="http://schemas.microsoft.com/office/drawing/2014/main" id="{2F049889-9B2E-410F-8061-563BD778E976}"/>
              </a:ext>
            </a:extLst>
          </p:cNvPr>
          <p:cNvCxnSpPr>
            <a:stCxn id="84" idx="3"/>
          </p:cNvCxnSpPr>
          <p:nvPr/>
        </p:nvCxnSpPr>
        <p:spPr bwMode="auto">
          <a:xfrm flipV="1">
            <a:off x="7833448" y="4721544"/>
            <a:ext cx="515533" cy="12381"/>
          </a:xfrm>
          <a:prstGeom prst="line">
            <a:avLst/>
          </a:pr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Straight Arrow Connector 99">
            <a:extLst>
              <a:ext uri="{FF2B5EF4-FFF2-40B4-BE49-F238E27FC236}">
                <a16:creationId xmlns:a16="http://schemas.microsoft.com/office/drawing/2014/main" id="{D12CE0D1-50F8-4312-872F-0459DD9ED8C9}"/>
              </a:ext>
            </a:extLst>
          </p:cNvPr>
          <p:cNvCxnSpPr>
            <a:endCxn id="84" idx="3"/>
          </p:cNvCxnSpPr>
          <p:nvPr/>
        </p:nvCxnSpPr>
        <p:spPr bwMode="auto">
          <a:xfrm flipH="1">
            <a:off x="7833448" y="4721544"/>
            <a:ext cx="538392" cy="1238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Straight Arrow Connector 104">
            <a:extLst>
              <a:ext uri="{FF2B5EF4-FFF2-40B4-BE49-F238E27FC236}">
                <a16:creationId xmlns:a16="http://schemas.microsoft.com/office/drawing/2014/main" id="{6C1109DC-702E-451B-867C-4F81407865F3}"/>
              </a:ext>
            </a:extLst>
          </p:cNvPr>
          <p:cNvCxnSpPr>
            <a:endCxn id="83" idx="2"/>
          </p:cNvCxnSpPr>
          <p:nvPr/>
        </p:nvCxnSpPr>
        <p:spPr bwMode="auto">
          <a:xfrm flipV="1">
            <a:off x="7364599" y="3776786"/>
            <a:ext cx="0" cy="2380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Straight Arrow Connector 106">
            <a:extLst>
              <a:ext uri="{FF2B5EF4-FFF2-40B4-BE49-F238E27FC236}">
                <a16:creationId xmlns:a16="http://schemas.microsoft.com/office/drawing/2014/main" id="{C14E2014-9448-49DD-8063-C702C4898E70}"/>
              </a:ext>
            </a:extLst>
          </p:cNvPr>
          <p:cNvCxnSpPr>
            <a:stCxn id="80" idx="2"/>
            <a:endCxn id="83" idx="0"/>
          </p:cNvCxnSpPr>
          <p:nvPr/>
        </p:nvCxnSpPr>
        <p:spPr bwMode="auto">
          <a:xfrm>
            <a:off x="7342509" y="2419871"/>
            <a:ext cx="22090" cy="3946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Straight Connector 112">
            <a:extLst>
              <a:ext uri="{FF2B5EF4-FFF2-40B4-BE49-F238E27FC236}">
                <a16:creationId xmlns:a16="http://schemas.microsoft.com/office/drawing/2014/main" id="{86603B68-E583-4FD1-ABF6-B51AA6429DB3}"/>
              </a:ext>
            </a:extLst>
          </p:cNvPr>
          <p:cNvCxnSpPr/>
          <p:nvPr/>
        </p:nvCxnSpPr>
        <p:spPr bwMode="auto">
          <a:xfrm>
            <a:off x="6011343" y="2121599"/>
            <a:ext cx="800518" cy="0"/>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Straight Connector 114">
            <a:extLst>
              <a:ext uri="{FF2B5EF4-FFF2-40B4-BE49-F238E27FC236}">
                <a16:creationId xmlns:a16="http://schemas.microsoft.com/office/drawing/2014/main" id="{AF4133AC-BDEA-4157-8C79-A1EDC1C1887D}"/>
              </a:ext>
            </a:extLst>
          </p:cNvPr>
          <p:cNvCxnSpPr/>
          <p:nvPr/>
        </p:nvCxnSpPr>
        <p:spPr bwMode="auto">
          <a:xfrm flipH="1" flipV="1">
            <a:off x="6009265" y="2121600"/>
            <a:ext cx="8559" cy="1090579"/>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1" name="Straight Arrow Connector 120">
            <a:extLst>
              <a:ext uri="{FF2B5EF4-FFF2-40B4-BE49-F238E27FC236}">
                <a16:creationId xmlns:a16="http://schemas.microsoft.com/office/drawing/2014/main" id="{5870EDD0-6FB7-4A92-B7EC-5315710DB38F}"/>
              </a:ext>
            </a:extLst>
          </p:cNvPr>
          <p:cNvCxnSpPr>
            <a:endCxn id="81" idx="1"/>
          </p:cNvCxnSpPr>
          <p:nvPr/>
        </p:nvCxnSpPr>
        <p:spPr bwMode="auto">
          <a:xfrm>
            <a:off x="6593747" y="2113146"/>
            <a:ext cx="279913" cy="10384"/>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Straight Arrow Connector 121">
            <a:extLst>
              <a:ext uri="{FF2B5EF4-FFF2-40B4-BE49-F238E27FC236}">
                <a16:creationId xmlns:a16="http://schemas.microsoft.com/office/drawing/2014/main" id="{AA6987D2-6824-42FF-8D8B-E8495E9AB415}"/>
              </a:ext>
            </a:extLst>
          </p:cNvPr>
          <p:cNvCxnSpPr/>
          <p:nvPr/>
        </p:nvCxnSpPr>
        <p:spPr bwMode="auto">
          <a:xfrm>
            <a:off x="6581792" y="3201795"/>
            <a:ext cx="279913" cy="10384"/>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4" name="Oval 123">
            <a:extLst>
              <a:ext uri="{FF2B5EF4-FFF2-40B4-BE49-F238E27FC236}">
                <a16:creationId xmlns:a16="http://schemas.microsoft.com/office/drawing/2014/main" id="{47AAA858-6844-40D1-AC61-7D728FFEBDC7}"/>
              </a:ext>
            </a:extLst>
          </p:cNvPr>
          <p:cNvSpPr/>
          <p:nvPr/>
        </p:nvSpPr>
        <p:spPr bwMode="auto">
          <a:xfrm>
            <a:off x="3540154" y="2914396"/>
            <a:ext cx="1547734" cy="144805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25" name="TextBox 124">
            <a:extLst>
              <a:ext uri="{FF2B5EF4-FFF2-40B4-BE49-F238E27FC236}">
                <a16:creationId xmlns:a16="http://schemas.microsoft.com/office/drawing/2014/main" id="{B2803E40-3D46-4443-8301-34FBBEC442C1}"/>
              </a:ext>
            </a:extLst>
          </p:cNvPr>
          <p:cNvSpPr txBox="1"/>
          <p:nvPr/>
        </p:nvSpPr>
        <p:spPr>
          <a:xfrm>
            <a:off x="4325049" y="5268634"/>
            <a:ext cx="2169633" cy="461665"/>
          </a:xfrm>
          <a:prstGeom prst="rect">
            <a:avLst/>
          </a:prstGeom>
          <a:noFill/>
          <a:ln w="25400">
            <a:solidFill>
              <a:srgbClr val="FF0000"/>
            </a:solidFill>
          </a:ln>
        </p:spPr>
        <p:txBody>
          <a:bodyPr wrap="none" rtlCol="0">
            <a:spAutoFit/>
          </a:bodyPr>
          <a:lstStyle/>
          <a:p>
            <a:r>
              <a:rPr lang="en-US" dirty="0"/>
              <a:t>What is the sensitivity </a:t>
            </a:r>
          </a:p>
          <a:p>
            <a:r>
              <a:rPr lang="en-US" dirty="0"/>
              <a:t>and hysteresis of comparator?</a:t>
            </a:r>
          </a:p>
        </p:txBody>
      </p:sp>
      <p:cxnSp>
        <p:nvCxnSpPr>
          <p:cNvPr id="127" name="Straight Arrow Connector 126">
            <a:extLst>
              <a:ext uri="{FF2B5EF4-FFF2-40B4-BE49-F238E27FC236}">
                <a16:creationId xmlns:a16="http://schemas.microsoft.com/office/drawing/2014/main" id="{EA59805C-8C2A-49CF-9AF0-4BF5661FAD51}"/>
              </a:ext>
            </a:extLst>
          </p:cNvPr>
          <p:cNvCxnSpPr>
            <a:stCxn id="125" idx="0"/>
          </p:cNvCxnSpPr>
          <p:nvPr/>
        </p:nvCxnSpPr>
        <p:spPr bwMode="auto">
          <a:xfrm flipH="1" flipV="1">
            <a:off x="4672712" y="4252788"/>
            <a:ext cx="737154" cy="1015846"/>
          </a:xfrm>
          <a:prstGeom prst="straightConnector1">
            <a:avLst/>
          </a:prstGeom>
          <a:solidFill>
            <a:schemeClr val="accent1"/>
          </a:solidFill>
          <a:ln w="254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a:extLst>
              <a:ext uri="{FF2B5EF4-FFF2-40B4-BE49-F238E27FC236}">
                <a16:creationId xmlns:a16="http://schemas.microsoft.com/office/drawing/2014/main" id="{CDD5F208-EF2D-B5CF-1587-CDCCABE04EA4}"/>
              </a:ext>
            </a:extLst>
          </p:cNvPr>
          <p:cNvSpPr txBox="1"/>
          <p:nvPr/>
        </p:nvSpPr>
        <p:spPr>
          <a:xfrm>
            <a:off x="6680905" y="5401684"/>
            <a:ext cx="2487577" cy="307777"/>
          </a:xfrm>
          <a:prstGeom prst="rect">
            <a:avLst/>
          </a:prstGeom>
          <a:noFill/>
        </p:spPr>
        <p:txBody>
          <a:bodyPr wrap="square" rtlCol="0">
            <a:spAutoFit/>
          </a:bodyPr>
          <a:lstStyle/>
          <a:p>
            <a:r>
              <a:rPr lang="en-US" sz="1400" b="0" dirty="0"/>
              <a:t>Decision Feedback Equalization</a:t>
            </a:r>
          </a:p>
        </p:txBody>
      </p:sp>
    </p:spTree>
    <p:extLst>
      <p:ext uri="{BB962C8B-B14F-4D97-AF65-F5344CB8AC3E}">
        <p14:creationId xmlns:p14="http://schemas.microsoft.com/office/powerpoint/2010/main" val="37747022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500" fill="hold"/>
                                        <p:tgtEl>
                                          <p:spTgt spid="124"/>
                                        </p:tgtEl>
                                        <p:attrNameLst>
                                          <p:attrName>ppt_x</p:attrName>
                                        </p:attrNameLst>
                                      </p:cBhvr>
                                      <p:tavLst>
                                        <p:tav tm="0">
                                          <p:val>
                                            <p:strVal val="#ppt_x"/>
                                          </p:val>
                                        </p:tav>
                                        <p:tav tm="100000">
                                          <p:val>
                                            <p:strVal val="#ppt_x"/>
                                          </p:val>
                                        </p:tav>
                                      </p:tavLst>
                                    </p:anim>
                                    <p:anim calcmode="lin" valueType="num">
                                      <p:cBhvr additive="base">
                                        <p:cTn id="8" dur="500" fill="hold"/>
                                        <p:tgtEl>
                                          <p:spTgt spid="1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ppt_x"/>
                                          </p:val>
                                        </p:tav>
                                        <p:tav tm="100000">
                                          <p:val>
                                            <p:strVal val="#ppt_x"/>
                                          </p:val>
                                        </p:tav>
                                      </p:tavLst>
                                    </p:anim>
                                    <p:anim calcmode="lin" valueType="num">
                                      <p:cBhvr additive="base">
                                        <p:cTn id="12" dur="500" fill="hold"/>
                                        <p:tgtEl>
                                          <p:spTgt spid="1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500" fill="hold"/>
                                        <p:tgtEl>
                                          <p:spTgt spid="125"/>
                                        </p:tgtEl>
                                        <p:attrNameLst>
                                          <p:attrName>ppt_x</p:attrName>
                                        </p:attrNameLst>
                                      </p:cBhvr>
                                      <p:tavLst>
                                        <p:tav tm="0">
                                          <p:val>
                                            <p:strVal val="#ppt_x"/>
                                          </p:val>
                                        </p:tav>
                                        <p:tav tm="100000">
                                          <p:val>
                                            <p:strVal val="#ppt_x"/>
                                          </p:val>
                                        </p:tav>
                                      </p:tavLst>
                                    </p:anim>
                                    <p:anim calcmode="lin" valueType="num">
                                      <p:cBhvr additive="base">
                                        <p:cTn id="16"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7DDE4-0272-48FF-8CAE-6D44441E3EB6}"/>
              </a:ext>
            </a:extLst>
          </p:cNvPr>
          <p:cNvSpPr>
            <a:spLocks noGrp="1"/>
          </p:cNvSpPr>
          <p:nvPr>
            <p:ph type="title"/>
          </p:nvPr>
        </p:nvSpPr>
        <p:spPr/>
        <p:txBody>
          <a:bodyPr/>
          <a:lstStyle/>
          <a:p>
            <a:r>
              <a:rPr lang="en-US" dirty="0"/>
              <a:t>NRZ vs PAM-4</a:t>
            </a:r>
          </a:p>
        </p:txBody>
      </p:sp>
      <p:sp>
        <p:nvSpPr>
          <p:cNvPr id="3" name="Content Placeholder 2">
            <a:extLst>
              <a:ext uri="{FF2B5EF4-FFF2-40B4-BE49-F238E27FC236}">
                <a16:creationId xmlns:a16="http://schemas.microsoft.com/office/drawing/2014/main" id="{78C0A3C8-6464-48BB-9CA2-2DEDDFBCE7EB}"/>
              </a:ext>
            </a:extLst>
          </p:cNvPr>
          <p:cNvSpPr>
            <a:spLocks noGrp="1"/>
          </p:cNvSpPr>
          <p:nvPr>
            <p:ph idx="1"/>
          </p:nvPr>
        </p:nvSpPr>
        <p:spPr/>
        <p:txBody>
          <a:bodyPr/>
          <a:lstStyle/>
          <a:p>
            <a:r>
              <a:rPr lang="en-US" dirty="0"/>
              <a:t>NRZ (PAM-2)</a:t>
            </a:r>
          </a:p>
          <a:p>
            <a:pPr lvl="1"/>
            <a:r>
              <a:rPr lang="en-US" sz="2000" b="0" dirty="0"/>
              <a:t>has 1 comparison point</a:t>
            </a:r>
          </a:p>
          <a:p>
            <a:pPr lvl="1"/>
            <a:r>
              <a:rPr lang="en-US" sz="2000" b="0" dirty="0"/>
              <a:t>S/N is PP Signal  / PP Noise</a:t>
            </a:r>
          </a:p>
          <a:p>
            <a:pPr lvl="1"/>
            <a:endParaRPr lang="en-US" sz="2000" dirty="0"/>
          </a:p>
          <a:p>
            <a:pPr lvl="1"/>
            <a:endParaRPr lang="en-US" dirty="0"/>
          </a:p>
          <a:p>
            <a:r>
              <a:rPr lang="en-US" dirty="0"/>
              <a:t>PAM-4 </a:t>
            </a:r>
          </a:p>
          <a:p>
            <a:pPr lvl="1"/>
            <a:r>
              <a:rPr lang="en-US" sz="2000" b="0" dirty="0"/>
              <a:t>has 3 comparison points</a:t>
            </a:r>
          </a:p>
          <a:p>
            <a:pPr lvl="1"/>
            <a:r>
              <a:rPr lang="en-US" sz="2000" b="0" dirty="0"/>
              <a:t>S/N is 1/3 PP Signal / PP Noise</a:t>
            </a:r>
          </a:p>
          <a:p>
            <a:pPr lvl="1"/>
            <a:r>
              <a:rPr lang="en-US" sz="2000" b="0" dirty="0"/>
              <a:t>Standard for 26Gbps and higher</a:t>
            </a:r>
          </a:p>
        </p:txBody>
      </p:sp>
      <p:sp>
        <p:nvSpPr>
          <p:cNvPr id="4" name="Slide Number Placeholder 3">
            <a:extLst>
              <a:ext uri="{FF2B5EF4-FFF2-40B4-BE49-F238E27FC236}">
                <a16:creationId xmlns:a16="http://schemas.microsoft.com/office/drawing/2014/main" id="{789CD459-0262-458F-BC39-94B9BF96B4DF}"/>
              </a:ext>
            </a:extLst>
          </p:cNvPr>
          <p:cNvSpPr>
            <a:spLocks noGrp="1"/>
          </p:cNvSpPr>
          <p:nvPr>
            <p:ph type="sldNum" sz="quarter" idx="10"/>
          </p:nvPr>
        </p:nvSpPr>
        <p:spPr/>
        <p:txBody>
          <a:bodyPr/>
          <a:lstStyle/>
          <a:p>
            <a:pPr>
              <a:defRPr/>
            </a:pPr>
            <a:fld id="{714D1B9A-C289-4C0D-97F1-45416F7772A7}" type="slidenum">
              <a:rPr lang="en-US" smtClean="0"/>
              <a:pPr>
                <a:defRPr/>
              </a:pPr>
              <a:t>80</a:t>
            </a:fld>
            <a:endParaRPr lang="en-US"/>
          </a:p>
        </p:txBody>
      </p:sp>
      <p:pic>
        <p:nvPicPr>
          <p:cNvPr id="10" name="Picture 9">
            <a:extLst>
              <a:ext uri="{FF2B5EF4-FFF2-40B4-BE49-F238E27FC236}">
                <a16:creationId xmlns:a16="http://schemas.microsoft.com/office/drawing/2014/main" id="{0E61E226-54C0-45E8-B691-8722E65C9B63}"/>
              </a:ext>
            </a:extLst>
          </p:cNvPr>
          <p:cNvPicPr>
            <a:picLocks noChangeAspect="1"/>
          </p:cNvPicPr>
          <p:nvPr/>
        </p:nvPicPr>
        <p:blipFill>
          <a:blip r:embed="rId2"/>
          <a:stretch>
            <a:fillRect/>
          </a:stretch>
        </p:blipFill>
        <p:spPr>
          <a:xfrm>
            <a:off x="5915352" y="1447800"/>
            <a:ext cx="2619048" cy="1657143"/>
          </a:xfrm>
          <a:prstGeom prst="rect">
            <a:avLst/>
          </a:prstGeom>
        </p:spPr>
      </p:pic>
      <p:pic>
        <p:nvPicPr>
          <p:cNvPr id="12" name="Picture 11">
            <a:extLst>
              <a:ext uri="{FF2B5EF4-FFF2-40B4-BE49-F238E27FC236}">
                <a16:creationId xmlns:a16="http://schemas.microsoft.com/office/drawing/2014/main" id="{17D260E1-4578-4709-9A13-866459A82394}"/>
              </a:ext>
            </a:extLst>
          </p:cNvPr>
          <p:cNvPicPr>
            <a:picLocks noChangeAspect="1"/>
          </p:cNvPicPr>
          <p:nvPr/>
        </p:nvPicPr>
        <p:blipFill>
          <a:blip r:embed="rId3"/>
          <a:stretch>
            <a:fillRect/>
          </a:stretch>
        </p:blipFill>
        <p:spPr>
          <a:xfrm>
            <a:off x="5915352" y="3565818"/>
            <a:ext cx="2619048" cy="1400000"/>
          </a:xfrm>
          <a:prstGeom prst="rect">
            <a:avLst/>
          </a:prstGeom>
        </p:spPr>
      </p:pic>
      <p:sp>
        <p:nvSpPr>
          <p:cNvPr id="13" name="TextBox 12">
            <a:extLst>
              <a:ext uri="{FF2B5EF4-FFF2-40B4-BE49-F238E27FC236}">
                <a16:creationId xmlns:a16="http://schemas.microsoft.com/office/drawing/2014/main" id="{5AD761F6-E197-4942-930D-EF58B6FFA672}"/>
              </a:ext>
            </a:extLst>
          </p:cNvPr>
          <p:cNvSpPr txBox="1"/>
          <p:nvPr/>
        </p:nvSpPr>
        <p:spPr>
          <a:xfrm>
            <a:off x="1021582" y="5543490"/>
            <a:ext cx="3240567" cy="400110"/>
          </a:xfrm>
          <a:prstGeom prst="rect">
            <a:avLst/>
          </a:prstGeom>
          <a:noFill/>
        </p:spPr>
        <p:txBody>
          <a:bodyPr wrap="none" rtlCol="0">
            <a:spAutoFit/>
          </a:bodyPr>
          <a:lstStyle/>
          <a:p>
            <a:r>
              <a:rPr lang="en-US" sz="2000" i="1" dirty="0">
                <a:solidFill>
                  <a:srgbClr val="FF0000"/>
                </a:solidFill>
              </a:rPr>
              <a:t>PAM-4 IS NOT a free lunch</a:t>
            </a:r>
          </a:p>
        </p:txBody>
      </p:sp>
    </p:spTree>
    <p:extLst>
      <p:ext uri="{BB962C8B-B14F-4D97-AF65-F5344CB8AC3E}">
        <p14:creationId xmlns:p14="http://schemas.microsoft.com/office/powerpoint/2010/main" val="40212387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81</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482362418"/>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74A65-1D45-4307-A57B-593F1523ECD1}"/>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27AB3A25-E3FB-40C2-97FB-F0A19ABD760B}"/>
              </a:ext>
            </a:extLst>
          </p:cNvPr>
          <p:cNvSpPr>
            <a:spLocks noGrp="1"/>
          </p:cNvSpPr>
          <p:nvPr>
            <p:ph idx="1"/>
          </p:nvPr>
        </p:nvSpPr>
        <p:spPr>
          <a:xfrm>
            <a:off x="609600" y="1447799"/>
            <a:ext cx="7772400" cy="1030481"/>
          </a:xfrm>
        </p:spPr>
        <p:txBody>
          <a:bodyPr/>
          <a:lstStyle/>
          <a:p>
            <a:r>
              <a:rPr lang="en-US" sz="2000" b="0" dirty="0"/>
              <a:t>Design a two-board system that runs at 26GB/s with a total distance of 12” including a connector and a DC blocking capacitor.</a:t>
            </a:r>
          </a:p>
          <a:p>
            <a:endParaRPr lang="en-US" sz="2000" b="0" dirty="0"/>
          </a:p>
          <a:p>
            <a:endParaRPr lang="en-US" sz="2000" b="0" dirty="0"/>
          </a:p>
          <a:p>
            <a:endParaRPr lang="en-US" sz="2000" b="0" dirty="0"/>
          </a:p>
          <a:p>
            <a:endParaRPr lang="en-US" sz="2000" b="0" dirty="0"/>
          </a:p>
        </p:txBody>
      </p:sp>
      <p:sp>
        <p:nvSpPr>
          <p:cNvPr id="4" name="Slide Number Placeholder 3">
            <a:extLst>
              <a:ext uri="{FF2B5EF4-FFF2-40B4-BE49-F238E27FC236}">
                <a16:creationId xmlns:a16="http://schemas.microsoft.com/office/drawing/2014/main" id="{C3316509-D599-4F8A-9AD5-77D5D544E3A7}"/>
              </a:ext>
            </a:extLst>
          </p:cNvPr>
          <p:cNvSpPr>
            <a:spLocks noGrp="1"/>
          </p:cNvSpPr>
          <p:nvPr>
            <p:ph type="sldNum" sz="quarter" idx="10"/>
          </p:nvPr>
        </p:nvSpPr>
        <p:spPr/>
        <p:txBody>
          <a:bodyPr/>
          <a:lstStyle/>
          <a:p>
            <a:pPr>
              <a:defRPr/>
            </a:pPr>
            <a:fld id="{714D1B9A-C289-4C0D-97F1-45416F7772A7}" type="slidenum">
              <a:rPr lang="en-US" smtClean="0"/>
              <a:pPr>
                <a:defRPr/>
              </a:pPr>
              <a:t>82</a:t>
            </a:fld>
            <a:endParaRPr lang="en-US"/>
          </a:p>
        </p:txBody>
      </p:sp>
      <p:pic>
        <p:nvPicPr>
          <p:cNvPr id="7" name="Picture 6">
            <a:extLst>
              <a:ext uri="{FF2B5EF4-FFF2-40B4-BE49-F238E27FC236}">
                <a16:creationId xmlns:a16="http://schemas.microsoft.com/office/drawing/2014/main" id="{469421C7-8DE0-472F-A12D-E257CF60BBB4}"/>
              </a:ext>
            </a:extLst>
          </p:cNvPr>
          <p:cNvPicPr>
            <a:picLocks noChangeAspect="1"/>
          </p:cNvPicPr>
          <p:nvPr/>
        </p:nvPicPr>
        <p:blipFill>
          <a:blip r:embed="rId2"/>
          <a:stretch>
            <a:fillRect/>
          </a:stretch>
        </p:blipFill>
        <p:spPr>
          <a:xfrm>
            <a:off x="109348" y="2325417"/>
            <a:ext cx="8772904" cy="2950720"/>
          </a:xfrm>
          <a:prstGeom prst="rect">
            <a:avLst/>
          </a:prstGeom>
        </p:spPr>
      </p:pic>
    </p:spTree>
    <p:extLst>
      <p:ext uri="{BB962C8B-B14F-4D97-AF65-F5344CB8AC3E}">
        <p14:creationId xmlns:p14="http://schemas.microsoft.com/office/powerpoint/2010/main" val="28250938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74A65-1D45-4307-A57B-593F1523ECD1}"/>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27AB3A25-E3FB-40C2-97FB-F0A19ABD760B}"/>
              </a:ext>
            </a:extLst>
          </p:cNvPr>
          <p:cNvSpPr>
            <a:spLocks noGrp="1"/>
          </p:cNvSpPr>
          <p:nvPr>
            <p:ph idx="1"/>
          </p:nvPr>
        </p:nvSpPr>
        <p:spPr>
          <a:xfrm>
            <a:off x="609600" y="2170632"/>
            <a:ext cx="7772400" cy="3735218"/>
          </a:xfrm>
        </p:spPr>
        <p:txBody>
          <a:bodyPr/>
          <a:lstStyle/>
          <a:p>
            <a:r>
              <a:rPr lang="en-US" sz="1400" b="0" dirty="0"/>
              <a:t>Total distance from TX to RX is 12” with the connector roughly in the middle.  Daughter card has the connector on the bottom and the BGA &amp; DC Blocking Capacitor on the top. Assume, for several reasons, the bulk of the routing must be done on interior routing layers.</a:t>
            </a:r>
          </a:p>
          <a:p>
            <a:endParaRPr lang="en-US" sz="1400" b="0" dirty="0"/>
          </a:p>
          <a:p>
            <a:r>
              <a:rPr lang="en-US" sz="1400" b="0" dirty="0"/>
              <a:t> Use driver and receiver from  Mentor </a:t>
            </a:r>
            <a:r>
              <a:rPr lang="en-US" sz="1400" b="0" dirty="0" err="1"/>
              <a:t>Generic_SERDES</a:t>
            </a:r>
            <a:r>
              <a:rPr lang="en-US" sz="1400" b="0" dirty="0"/>
              <a:t> Lib</a:t>
            </a:r>
          </a:p>
          <a:p>
            <a:endParaRPr lang="en-US" sz="1400" b="0" dirty="0"/>
          </a:p>
          <a:p>
            <a:r>
              <a:rPr lang="en-US" sz="1400" b="0" dirty="0"/>
              <a:t>Use a 12-layer board with 4 center planes for power. G </a:t>
            </a:r>
            <a:r>
              <a:rPr lang="en-US" sz="1400" b="0" dirty="0" err="1"/>
              <a:t>sP</a:t>
            </a:r>
            <a:r>
              <a:rPr lang="en-US" sz="1400" b="0" dirty="0"/>
              <a:t> </a:t>
            </a:r>
            <a:r>
              <a:rPr lang="en-US" sz="1400" b="0" dirty="0" err="1"/>
              <a:t>sP</a:t>
            </a:r>
            <a:r>
              <a:rPr lang="en-US" sz="1400" b="0" dirty="0"/>
              <a:t> G</a:t>
            </a:r>
          </a:p>
          <a:p>
            <a:endParaRPr lang="en-US" sz="1400" b="0" dirty="0"/>
          </a:p>
          <a:p>
            <a:r>
              <a:rPr lang="en-US" sz="1400" b="0" dirty="0"/>
              <a:t>Use Connector.sp4…not a great connector, but that is all I had</a:t>
            </a:r>
          </a:p>
          <a:p>
            <a:endParaRPr lang="en-US" sz="1400" b="0" dirty="0"/>
          </a:p>
          <a:p>
            <a:r>
              <a:rPr lang="en-US" sz="1400" b="0" dirty="0"/>
              <a:t>A valid eye is defined as 50% of UI and 100mV height</a:t>
            </a:r>
          </a:p>
          <a:p>
            <a:endParaRPr lang="en-US" sz="1400" b="0" dirty="0"/>
          </a:p>
          <a:p>
            <a:r>
              <a:rPr lang="en-US" sz="1400" b="0" dirty="0"/>
              <a:t>26 GB/s is data rate</a:t>
            </a:r>
          </a:p>
          <a:p>
            <a:endParaRPr lang="en-US" sz="1400" b="0" dirty="0"/>
          </a:p>
          <a:p>
            <a:r>
              <a:rPr lang="en-US" sz="1400" b="0" dirty="0"/>
              <a:t>DO NOT use FFE, CTLE, or DFE until you have a legal eye without equalization</a:t>
            </a:r>
          </a:p>
        </p:txBody>
      </p:sp>
      <p:sp>
        <p:nvSpPr>
          <p:cNvPr id="4" name="Slide Number Placeholder 3">
            <a:extLst>
              <a:ext uri="{FF2B5EF4-FFF2-40B4-BE49-F238E27FC236}">
                <a16:creationId xmlns:a16="http://schemas.microsoft.com/office/drawing/2014/main" id="{C3316509-D599-4F8A-9AD5-77D5D544E3A7}"/>
              </a:ext>
            </a:extLst>
          </p:cNvPr>
          <p:cNvSpPr>
            <a:spLocks noGrp="1"/>
          </p:cNvSpPr>
          <p:nvPr>
            <p:ph type="sldNum" sz="quarter" idx="10"/>
          </p:nvPr>
        </p:nvSpPr>
        <p:spPr/>
        <p:txBody>
          <a:bodyPr/>
          <a:lstStyle/>
          <a:p>
            <a:pPr>
              <a:defRPr/>
            </a:pPr>
            <a:fld id="{714D1B9A-C289-4C0D-97F1-45416F7772A7}" type="slidenum">
              <a:rPr lang="en-US" smtClean="0"/>
              <a:pPr>
                <a:defRPr/>
              </a:pPr>
              <a:t>83</a:t>
            </a:fld>
            <a:endParaRPr lang="en-US"/>
          </a:p>
        </p:txBody>
      </p:sp>
      <p:pic>
        <p:nvPicPr>
          <p:cNvPr id="6" name="Picture 5">
            <a:extLst>
              <a:ext uri="{FF2B5EF4-FFF2-40B4-BE49-F238E27FC236}">
                <a16:creationId xmlns:a16="http://schemas.microsoft.com/office/drawing/2014/main" id="{A251293C-7FCF-4FBF-AD96-5227BC77F889}"/>
              </a:ext>
            </a:extLst>
          </p:cNvPr>
          <p:cNvPicPr>
            <a:picLocks noChangeAspect="1"/>
          </p:cNvPicPr>
          <p:nvPr/>
        </p:nvPicPr>
        <p:blipFill>
          <a:blip r:embed="rId2"/>
          <a:stretch>
            <a:fillRect/>
          </a:stretch>
        </p:blipFill>
        <p:spPr>
          <a:xfrm>
            <a:off x="0" y="952150"/>
            <a:ext cx="9144000" cy="1159602"/>
          </a:xfrm>
          <a:prstGeom prst="rect">
            <a:avLst/>
          </a:prstGeom>
        </p:spPr>
      </p:pic>
    </p:spTree>
    <p:extLst>
      <p:ext uri="{BB962C8B-B14F-4D97-AF65-F5344CB8AC3E}">
        <p14:creationId xmlns:p14="http://schemas.microsoft.com/office/powerpoint/2010/main" val="783026967"/>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74A65-1D45-4307-A57B-593F1523ECD1}"/>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27AB3A25-E3FB-40C2-97FB-F0A19ABD760B}"/>
              </a:ext>
            </a:extLst>
          </p:cNvPr>
          <p:cNvSpPr>
            <a:spLocks noGrp="1"/>
          </p:cNvSpPr>
          <p:nvPr>
            <p:ph idx="1"/>
          </p:nvPr>
        </p:nvSpPr>
        <p:spPr>
          <a:xfrm>
            <a:off x="609600" y="3429000"/>
            <a:ext cx="7772400" cy="2476850"/>
          </a:xfrm>
        </p:spPr>
        <p:txBody>
          <a:bodyPr/>
          <a:lstStyle/>
          <a:p>
            <a:endParaRPr lang="en-US" sz="2000" b="0" dirty="0"/>
          </a:p>
          <a:p>
            <a:endParaRPr lang="en-US" sz="2000" b="0" dirty="0"/>
          </a:p>
          <a:p>
            <a:r>
              <a:rPr lang="en-US" sz="1800" b="0" dirty="0"/>
              <a:t>Detailed view of driver side</a:t>
            </a:r>
          </a:p>
          <a:p>
            <a:r>
              <a:rPr lang="en-US" sz="1800" b="0" dirty="0"/>
              <a:t>J1 is the connector.sp4</a:t>
            </a:r>
          </a:p>
          <a:p>
            <a:r>
              <a:rPr lang="en-US" sz="1800" b="0" dirty="0"/>
              <a:t>TL39 &amp; TL40 is simple ( perfect ) fan-out</a:t>
            </a:r>
          </a:p>
        </p:txBody>
      </p:sp>
      <p:sp>
        <p:nvSpPr>
          <p:cNvPr id="4" name="Slide Number Placeholder 3">
            <a:extLst>
              <a:ext uri="{FF2B5EF4-FFF2-40B4-BE49-F238E27FC236}">
                <a16:creationId xmlns:a16="http://schemas.microsoft.com/office/drawing/2014/main" id="{C3316509-D599-4F8A-9AD5-77D5D544E3A7}"/>
              </a:ext>
            </a:extLst>
          </p:cNvPr>
          <p:cNvSpPr>
            <a:spLocks noGrp="1"/>
          </p:cNvSpPr>
          <p:nvPr>
            <p:ph type="sldNum" sz="quarter" idx="10"/>
          </p:nvPr>
        </p:nvSpPr>
        <p:spPr/>
        <p:txBody>
          <a:bodyPr/>
          <a:lstStyle/>
          <a:p>
            <a:pPr>
              <a:defRPr/>
            </a:pPr>
            <a:fld id="{714D1B9A-C289-4C0D-97F1-45416F7772A7}" type="slidenum">
              <a:rPr lang="en-US" smtClean="0"/>
              <a:pPr>
                <a:defRPr/>
              </a:pPr>
              <a:t>84</a:t>
            </a:fld>
            <a:endParaRPr lang="en-US"/>
          </a:p>
        </p:txBody>
      </p:sp>
      <p:pic>
        <p:nvPicPr>
          <p:cNvPr id="6" name="Picture 5">
            <a:extLst>
              <a:ext uri="{FF2B5EF4-FFF2-40B4-BE49-F238E27FC236}">
                <a16:creationId xmlns:a16="http://schemas.microsoft.com/office/drawing/2014/main" id="{A251293C-7FCF-4FBF-AD96-5227BC77F889}"/>
              </a:ext>
            </a:extLst>
          </p:cNvPr>
          <p:cNvPicPr>
            <a:picLocks noChangeAspect="1"/>
          </p:cNvPicPr>
          <p:nvPr/>
        </p:nvPicPr>
        <p:blipFill rotWithShape="1">
          <a:blip r:embed="rId2"/>
          <a:srcRect r="52617"/>
          <a:stretch/>
        </p:blipFill>
        <p:spPr>
          <a:xfrm>
            <a:off x="31334" y="1152599"/>
            <a:ext cx="9044299" cy="2420602"/>
          </a:xfrm>
          <a:prstGeom prst="rect">
            <a:avLst/>
          </a:prstGeom>
        </p:spPr>
      </p:pic>
    </p:spTree>
    <p:extLst>
      <p:ext uri="{BB962C8B-B14F-4D97-AF65-F5344CB8AC3E}">
        <p14:creationId xmlns:p14="http://schemas.microsoft.com/office/powerpoint/2010/main" val="2913780185"/>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3878511"/>
            <a:ext cx="7772400" cy="1912690"/>
          </a:xfrm>
        </p:spPr>
        <p:txBody>
          <a:bodyPr/>
          <a:lstStyle/>
          <a:p>
            <a:r>
              <a:rPr lang="en-US" sz="1800" b="0" dirty="0"/>
              <a:t>Detailed view of receiver side.</a:t>
            </a:r>
          </a:p>
          <a:p>
            <a:r>
              <a:rPr lang="en-US" sz="1800" b="0" dirty="0"/>
              <a:t>TL45-TL50 is a 1</a:t>
            </a:r>
            <a:r>
              <a:rPr lang="en-US" sz="1800" b="0" baseline="30000" dirty="0"/>
              <a:t>st</a:t>
            </a:r>
            <a:r>
              <a:rPr lang="en-US" sz="1800" b="0" dirty="0"/>
              <a:t> level model for the DC blocking capacitor </a:t>
            </a:r>
          </a:p>
          <a:p>
            <a:r>
              <a:rPr lang="en-US" sz="1800" b="0" dirty="0"/>
              <a:t>TL51-TL52 are the fan-in to the receiver. Assume the connections to the BGA’s are perfect.</a:t>
            </a:r>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85</a:t>
            </a:fld>
            <a:endParaRPr lang="en-US"/>
          </a:p>
        </p:txBody>
      </p:sp>
      <p:pic>
        <p:nvPicPr>
          <p:cNvPr id="5" name="Picture 4">
            <a:extLst>
              <a:ext uri="{FF2B5EF4-FFF2-40B4-BE49-F238E27FC236}">
                <a16:creationId xmlns:a16="http://schemas.microsoft.com/office/drawing/2014/main" id="{EA686E8C-225C-4B53-8535-80E4915B4B66}"/>
              </a:ext>
            </a:extLst>
          </p:cNvPr>
          <p:cNvPicPr>
            <a:picLocks noChangeAspect="1"/>
          </p:cNvPicPr>
          <p:nvPr/>
        </p:nvPicPr>
        <p:blipFill>
          <a:blip r:embed="rId2"/>
          <a:stretch>
            <a:fillRect/>
          </a:stretch>
        </p:blipFill>
        <p:spPr>
          <a:xfrm>
            <a:off x="0" y="1366968"/>
            <a:ext cx="9144000" cy="2211374"/>
          </a:xfrm>
          <a:prstGeom prst="rect">
            <a:avLst/>
          </a:prstGeom>
        </p:spPr>
      </p:pic>
    </p:spTree>
    <p:extLst>
      <p:ext uri="{BB962C8B-B14F-4D97-AF65-F5344CB8AC3E}">
        <p14:creationId xmlns:p14="http://schemas.microsoft.com/office/powerpoint/2010/main" val="320867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1149292"/>
            <a:ext cx="7772400" cy="4641909"/>
          </a:xfrm>
        </p:spPr>
        <p:txBody>
          <a:bodyPr/>
          <a:lstStyle/>
          <a:p>
            <a:r>
              <a:rPr lang="en-US" sz="2000" b="0" dirty="0"/>
              <a:t>Total budget for maximum signal loss is -18db</a:t>
            </a:r>
          </a:p>
          <a:p>
            <a:pPr lvl="1"/>
            <a:r>
              <a:rPr lang="en-US" sz="1800" b="0" dirty="0"/>
              <a:t>20Log( 100mV / 800mV pp) = -18db maximum loss in technology</a:t>
            </a:r>
          </a:p>
          <a:p>
            <a:r>
              <a:rPr lang="en-US" sz="2000" b="0" dirty="0"/>
              <a:t>Initial Loss Budget</a:t>
            </a:r>
          </a:p>
          <a:p>
            <a:pPr lvl="1"/>
            <a:r>
              <a:rPr lang="en-US" sz="1800" b="0" dirty="0"/>
              <a:t>12” transmission line  9db</a:t>
            </a:r>
          </a:p>
          <a:p>
            <a:pPr lvl="1"/>
            <a:r>
              <a:rPr lang="en-US" sz="1800" b="0" dirty="0"/>
              <a:t>Everything else 9db</a:t>
            </a:r>
          </a:p>
          <a:p>
            <a:endParaRPr lang="en-US" sz="2000" b="0" dirty="0"/>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86</a:t>
            </a:fld>
            <a:endParaRPr lang="en-US"/>
          </a:p>
        </p:txBody>
      </p:sp>
    </p:spTree>
    <p:extLst>
      <p:ext uri="{BB962C8B-B14F-4D97-AF65-F5344CB8AC3E}">
        <p14:creationId xmlns:p14="http://schemas.microsoft.com/office/powerpoint/2010/main" val="4141763118"/>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31919-8821-45D3-95EF-745925413228}"/>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91882E57-E666-45CA-8C36-8728BB50343C}"/>
              </a:ext>
            </a:extLst>
          </p:cNvPr>
          <p:cNvSpPr>
            <a:spLocks noGrp="1"/>
          </p:cNvSpPr>
          <p:nvPr>
            <p:ph idx="1"/>
          </p:nvPr>
        </p:nvSpPr>
        <p:spPr/>
        <p:txBody>
          <a:bodyPr/>
          <a:lstStyle/>
          <a:p>
            <a:r>
              <a:rPr lang="en-US" b="0" dirty="0"/>
              <a:t>Budget Guestimates</a:t>
            </a:r>
          </a:p>
          <a:p>
            <a:pPr lvl="1"/>
            <a:r>
              <a:rPr lang="en-US" sz="1800" b="0" dirty="0"/>
              <a:t>Routing Loss = 9db</a:t>
            </a:r>
          </a:p>
          <a:p>
            <a:pPr lvl="1"/>
            <a:r>
              <a:rPr lang="en-US" sz="1800" b="0" dirty="0"/>
              <a:t>6ea  Top to Routing Layer 3 vias at 0.5db each =  3db</a:t>
            </a:r>
          </a:p>
          <a:p>
            <a:pPr lvl="1"/>
            <a:r>
              <a:rPr lang="en-US" sz="1800" b="0" dirty="0"/>
              <a:t>1ea Bottom to Routing Layer 3 via  = 1db</a:t>
            </a:r>
          </a:p>
          <a:p>
            <a:pPr lvl="1"/>
            <a:r>
              <a:rPr lang="en-US" sz="1800" b="0" dirty="0"/>
              <a:t>1ea connector = 2.5db</a:t>
            </a:r>
          </a:p>
          <a:p>
            <a:pPr lvl="1"/>
            <a:r>
              <a:rPr lang="en-US" sz="1800" b="0" dirty="0"/>
              <a:t>DC Blocking Capacitor = 1.5db</a:t>
            </a:r>
          </a:p>
          <a:p>
            <a:pPr lvl="1"/>
            <a:r>
              <a:rPr lang="en-US" sz="1800" b="0" dirty="0"/>
              <a:t>Remaining design margin assuming no reflections </a:t>
            </a:r>
          </a:p>
          <a:p>
            <a:pPr lvl="1"/>
            <a:r>
              <a:rPr lang="en-US" sz="1800" b="0" dirty="0"/>
              <a:t>18db -17db = 1db safety margin</a:t>
            </a:r>
          </a:p>
          <a:p>
            <a:pPr lvl="1"/>
            <a:endParaRPr lang="en-US" sz="2000" b="0" dirty="0"/>
          </a:p>
          <a:p>
            <a:pPr lvl="1"/>
            <a:r>
              <a:rPr lang="en-US" sz="1400" b="0" dirty="0">
                <a:solidFill>
                  <a:srgbClr val="FF0000"/>
                </a:solidFill>
              </a:rPr>
              <a:t>If I can not beat these estimates, we need to change the requirements.  A 3db safety margin is the smallest reasonable margin I will sign off on.</a:t>
            </a:r>
          </a:p>
          <a:p>
            <a:pPr lvl="1"/>
            <a:endParaRPr lang="en-US" dirty="0"/>
          </a:p>
        </p:txBody>
      </p:sp>
      <p:sp>
        <p:nvSpPr>
          <p:cNvPr id="4" name="Slide Number Placeholder 3">
            <a:extLst>
              <a:ext uri="{FF2B5EF4-FFF2-40B4-BE49-F238E27FC236}">
                <a16:creationId xmlns:a16="http://schemas.microsoft.com/office/drawing/2014/main" id="{5731FD3B-5724-42DA-A764-03588F4DE012}"/>
              </a:ext>
            </a:extLst>
          </p:cNvPr>
          <p:cNvSpPr>
            <a:spLocks noGrp="1"/>
          </p:cNvSpPr>
          <p:nvPr>
            <p:ph type="sldNum" sz="quarter" idx="10"/>
          </p:nvPr>
        </p:nvSpPr>
        <p:spPr/>
        <p:txBody>
          <a:bodyPr/>
          <a:lstStyle/>
          <a:p>
            <a:pPr>
              <a:defRPr/>
            </a:pPr>
            <a:fld id="{714D1B9A-C289-4C0D-97F1-45416F7772A7}" type="slidenum">
              <a:rPr lang="en-US" smtClean="0"/>
              <a:pPr>
                <a:defRPr/>
              </a:pPr>
              <a:t>87</a:t>
            </a:fld>
            <a:endParaRPr lang="en-US"/>
          </a:p>
        </p:txBody>
      </p:sp>
    </p:spTree>
    <p:extLst>
      <p:ext uri="{BB962C8B-B14F-4D97-AF65-F5344CB8AC3E}">
        <p14:creationId xmlns:p14="http://schemas.microsoft.com/office/powerpoint/2010/main" val="1552311230"/>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1149292"/>
            <a:ext cx="7772400" cy="4641909"/>
          </a:xfrm>
        </p:spPr>
        <p:txBody>
          <a:bodyPr/>
          <a:lstStyle/>
          <a:p>
            <a:r>
              <a:rPr lang="en-US" sz="2400" dirty="0"/>
              <a:t>First level sanity check.  </a:t>
            </a:r>
          </a:p>
          <a:p>
            <a:pPr lvl="1"/>
            <a:endParaRPr lang="en-US" sz="1800" b="0" dirty="0"/>
          </a:p>
          <a:p>
            <a:pPr lvl="1"/>
            <a:r>
              <a:rPr lang="en-US" sz="1800" b="0" dirty="0"/>
              <a:t>What combination of laminate, stack-up, and signal width-space can achieve a loss of less than 9db</a:t>
            </a:r>
          </a:p>
          <a:p>
            <a:pPr lvl="1"/>
            <a:endParaRPr lang="en-US" sz="1800" b="0" dirty="0"/>
          </a:p>
          <a:p>
            <a:pPr lvl="1"/>
            <a:r>
              <a:rPr lang="en-US" sz="1800" b="0" dirty="0"/>
              <a:t>FR4 has a loss tangent ( Df ) of 0.02.  Can FR4 possibly work?  </a:t>
            </a:r>
            <a:r>
              <a:rPr lang="en-US" sz="1800" u="sng" dirty="0"/>
              <a:t>NO!!!</a:t>
            </a:r>
          </a:p>
          <a:p>
            <a:pPr lvl="1"/>
            <a:endParaRPr lang="en-US" sz="1800" b="0" dirty="0"/>
          </a:p>
          <a:p>
            <a:pPr lvl="1"/>
            <a:r>
              <a:rPr lang="en-US" sz="1800" b="0" dirty="0"/>
              <a:t>Meg6 has a loss tangent ( Df ) of about 0.004. Can this work?  Maybe?</a:t>
            </a:r>
          </a:p>
          <a:p>
            <a:pPr lvl="1"/>
            <a:endParaRPr lang="en-US" sz="1800" b="0" dirty="0"/>
          </a:p>
          <a:p>
            <a:pPr lvl="1"/>
            <a:r>
              <a:rPr lang="en-US" sz="1800" b="0" dirty="0"/>
              <a:t>If Meg6 cannot work, go back and change the dimensions of the problem.</a:t>
            </a:r>
          </a:p>
          <a:p>
            <a:pPr lvl="1"/>
            <a:endParaRPr lang="en-US" sz="1800" b="0" dirty="0"/>
          </a:p>
          <a:p>
            <a:pPr lvl="1"/>
            <a:r>
              <a:rPr lang="en-US" sz="1800" b="0" dirty="0"/>
              <a:t>However, Meg6 can achieve a total loss of under 9db with the correct stack-up and routing rules.</a:t>
            </a:r>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88</a:t>
            </a:fld>
            <a:endParaRPr lang="en-US"/>
          </a:p>
        </p:txBody>
      </p:sp>
    </p:spTree>
    <p:extLst>
      <p:ext uri="{BB962C8B-B14F-4D97-AF65-F5344CB8AC3E}">
        <p14:creationId xmlns:p14="http://schemas.microsoft.com/office/powerpoint/2010/main" val="3826951904"/>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1149292"/>
            <a:ext cx="7772400" cy="4932726"/>
          </a:xfrm>
        </p:spPr>
        <p:txBody>
          <a:bodyPr/>
          <a:lstStyle/>
          <a:p>
            <a:r>
              <a:rPr lang="en-US" sz="2400" dirty="0"/>
              <a:t>Second level sanity </a:t>
            </a:r>
            <a:r>
              <a:rPr lang="en-US" sz="2400" dirty="0" err="1"/>
              <a:t>check..Vias</a:t>
            </a:r>
            <a:r>
              <a:rPr lang="en-US" sz="2400" dirty="0"/>
              <a:t>!</a:t>
            </a:r>
          </a:p>
          <a:p>
            <a:endParaRPr lang="en-US" sz="2000" b="0" dirty="0"/>
          </a:p>
          <a:p>
            <a:pPr lvl="1"/>
            <a:r>
              <a:rPr lang="en-US" sz="1800" b="0" dirty="0"/>
              <a:t>Routing layer 3 is the closest to the Top where the BGA and DC blocking capacitor are mounted.  Therefore layer 3 will be my primary routing layer. </a:t>
            </a:r>
          </a:p>
          <a:p>
            <a:pPr lvl="1"/>
            <a:r>
              <a:rPr lang="en-US" sz="1800" b="0" dirty="0"/>
              <a:t>We need a minimum of 6 Top-Routing Layer 3 vias</a:t>
            </a:r>
          </a:p>
          <a:p>
            <a:pPr lvl="1"/>
            <a:endParaRPr lang="en-US" sz="1800" b="0" dirty="0"/>
          </a:p>
          <a:p>
            <a:pPr lvl="1"/>
            <a:r>
              <a:rPr lang="en-US" sz="1800" b="0" dirty="0"/>
              <a:t>The connector to the Mother Board is on Top but the connector to the Daughter Card is on the Bottom.  </a:t>
            </a:r>
          </a:p>
          <a:p>
            <a:pPr lvl="1"/>
            <a:r>
              <a:rPr lang="en-US" sz="1800" b="0" dirty="0"/>
              <a:t>Hence, we need 1ea via from Bottom to Routing Layer 3.</a:t>
            </a:r>
          </a:p>
          <a:p>
            <a:pPr lvl="1"/>
            <a:endParaRPr lang="en-US" sz="1800" b="0" dirty="0"/>
          </a:p>
          <a:p>
            <a:pPr lvl="1"/>
            <a:r>
              <a:rPr lang="en-US" sz="1800" b="0" dirty="0"/>
              <a:t>We might need a cross over.  The choices are internal 3 to 4 or uses two more Top-Layer 3 vias and cross on the Top layer.</a:t>
            </a:r>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89</a:t>
            </a:fld>
            <a:endParaRPr lang="en-US"/>
          </a:p>
        </p:txBody>
      </p:sp>
    </p:spTree>
    <p:extLst>
      <p:ext uri="{BB962C8B-B14F-4D97-AF65-F5344CB8AC3E}">
        <p14:creationId xmlns:p14="http://schemas.microsoft.com/office/powerpoint/2010/main" val="205581998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9969D-4FBE-4CD4-BBBB-561D411C9DDA}"/>
              </a:ext>
            </a:extLst>
          </p:cNvPr>
          <p:cNvSpPr>
            <a:spLocks noGrp="1"/>
          </p:cNvSpPr>
          <p:nvPr>
            <p:ph type="title"/>
          </p:nvPr>
        </p:nvSpPr>
        <p:spPr>
          <a:xfrm>
            <a:off x="228600" y="152400"/>
            <a:ext cx="8763000" cy="434043"/>
          </a:xfrm>
        </p:spPr>
        <p:txBody>
          <a:bodyPr/>
          <a:lstStyle/>
          <a:p>
            <a:r>
              <a:rPr lang="en-US" dirty="0"/>
              <a:t>Loss Margin</a:t>
            </a:r>
          </a:p>
        </p:txBody>
      </p:sp>
      <p:graphicFrame>
        <p:nvGraphicFramePr>
          <p:cNvPr id="16" name="Table 67">
            <a:extLst>
              <a:ext uri="{FF2B5EF4-FFF2-40B4-BE49-F238E27FC236}">
                <a16:creationId xmlns:a16="http://schemas.microsoft.com/office/drawing/2014/main" id="{6C46087C-CAE7-42ED-BA14-C580B3912269}"/>
              </a:ext>
            </a:extLst>
          </p:cNvPr>
          <p:cNvGraphicFramePr>
            <a:graphicFrameLocks noGrp="1"/>
          </p:cNvGraphicFramePr>
          <p:nvPr>
            <p:ph idx="1"/>
            <p:extLst>
              <p:ext uri="{D42A27DB-BD31-4B8C-83A1-F6EECF244321}">
                <p14:modId xmlns:p14="http://schemas.microsoft.com/office/powerpoint/2010/main" val="1481544428"/>
              </p:ext>
            </p:extLst>
          </p:nvPr>
        </p:nvGraphicFramePr>
        <p:xfrm>
          <a:off x="600578" y="759895"/>
          <a:ext cx="7779834" cy="2123440"/>
        </p:xfrm>
        <a:graphic>
          <a:graphicData uri="http://schemas.openxmlformats.org/drawingml/2006/table">
            <a:tbl>
              <a:tblPr firstRow="1" bandRow="1">
                <a:tableStyleId>{5C22544A-7EE6-4342-B048-85BDC9FD1C3A}</a:tableStyleId>
              </a:tblPr>
              <a:tblGrid>
                <a:gridCol w="1561914">
                  <a:extLst>
                    <a:ext uri="{9D8B030D-6E8A-4147-A177-3AD203B41FA5}">
                      <a16:colId xmlns:a16="http://schemas.microsoft.com/office/drawing/2014/main" val="998302996"/>
                    </a:ext>
                  </a:extLst>
                </a:gridCol>
                <a:gridCol w="1554480">
                  <a:extLst>
                    <a:ext uri="{9D8B030D-6E8A-4147-A177-3AD203B41FA5}">
                      <a16:colId xmlns:a16="http://schemas.microsoft.com/office/drawing/2014/main" val="4205418755"/>
                    </a:ext>
                  </a:extLst>
                </a:gridCol>
                <a:gridCol w="1554480">
                  <a:extLst>
                    <a:ext uri="{9D8B030D-6E8A-4147-A177-3AD203B41FA5}">
                      <a16:colId xmlns:a16="http://schemas.microsoft.com/office/drawing/2014/main" val="2356272891"/>
                    </a:ext>
                  </a:extLst>
                </a:gridCol>
                <a:gridCol w="1554480">
                  <a:extLst>
                    <a:ext uri="{9D8B030D-6E8A-4147-A177-3AD203B41FA5}">
                      <a16:colId xmlns:a16="http://schemas.microsoft.com/office/drawing/2014/main" val="1562528028"/>
                    </a:ext>
                  </a:extLst>
                </a:gridCol>
                <a:gridCol w="1554480">
                  <a:extLst>
                    <a:ext uri="{9D8B030D-6E8A-4147-A177-3AD203B41FA5}">
                      <a16:colId xmlns:a16="http://schemas.microsoft.com/office/drawing/2014/main" val="3509419688"/>
                    </a:ext>
                  </a:extLst>
                </a:gridCol>
              </a:tblGrid>
              <a:tr h="368981">
                <a:tc>
                  <a:txBody>
                    <a:bodyPr/>
                    <a:lstStyle/>
                    <a:p>
                      <a:r>
                        <a:rPr lang="en-US" dirty="0" err="1"/>
                        <a:t>Vdda-Vssa</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TX Peak to Peak Voltage</a:t>
                      </a:r>
                    </a:p>
                  </a:txBody>
                  <a:tcPr/>
                </a:tc>
                <a:tc>
                  <a:txBody>
                    <a:bodyPr/>
                    <a:lstStyle/>
                    <a:p>
                      <a:r>
                        <a:rPr lang="en-US" dirty="0"/>
                        <a:t>RX Sensitivity</a:t>
                      </a:r>
                    </a:p>
                  </a:txBody>
                  <a:tcPr/>
                </a:tc>
                <a:tc>
                  <a:txBody>
                    <a:bodyPr/>
                    <a:lstStyle/>
                    <a:p>
                      <a:endParaRPr lang="en-US" dirty="0"/>
                    </a:p>
                  </a:txBody>
                  <a:tcPr/>
                </a:tc>
                <a:tc>
                  <a:txBody>
                    <a:bodyPr/>
                    <a:lstStyle/>
                    <a:p>
                      <a:r>
                        <a:rPr lang="en-US" dirty="0"/>
                        <a:t>Difference in </a:t>
                      </a:r>
                      <a:r>
                        <a:rPr lang="en-US" dirty="0" err="1"/>
                        <a:t>db</a:t>
                      </a:r>
                      <a:endParaRPr lang="en-US" dirty="0"/>
                    </a:p>
                  </a:txBody>
                  <a:tcPr/>
                </a:tc>
                <a:extLst>
                  <a:ext uri="{0D108BD9-81ED-4DB2-BD59-A6C34878D82A}">
                    <a16:rowId xmlns:a16="http://schemas.microsoft.com/office/drawing/2014/main" val="3069173278"/>
                  </a:ext>
                </a:extLst>
              </a:tr>
              <a:tr h="370840">
                <a:tc>
                  <a:txBody>
                    <a:bodyPr/>
                    <a:lstStyle/>
                    <a:p>
                      <a:r>
                        <a:rPr lang="en-US" dirty="0"/>
                        <a:t>1200mV</a:t>
                      </a:r>
                    </a:p>
                  </a:txBody>
                  <a:tcPr/>
                </a:tc>
                <a:tc>
                  <a:txBody>
                    <a:bodyPr/>
                    <a:lstStyle/>
                    <a:p>
                      <a:r>
                        <a:rPr lang="en-US" dirty="0"/>
                        <a:t>800mV</a:t>
                      </a:r>
                    </a:p>
                  </a:txBody>
                  <a:tcPr/>
                </a:tc>
                <a:tc>
                  <a:txBody>
                    <a:bodyPr/>
                    <a:lstStyle/>
                    <a:p>
                      <a:r>
                        <a:rPr lang="en-US" dirty="0"/>
                        <a:t>100mV</a:t>
                      </a:r>
                    </a:p>
                  </a:txBody>
                  <a:tcPr/>
                </a:tc>
                <a:tc>
                  <a:txBody>
                    <a:bodyPr/>
                    <a:lstStyle/>
                    <a:p>
                      <a:endParaRPr lang="en-US" dirty="0"/>
                    </a:p>
                  </a:txBody>
                  <a:tcPr/>
                </a:tc>
                <a:tc>
                  <a:txBody>
                    <a:bodyPr/>
                    <a:lstStyle/>
                    <a:p>
                      <a:r>
                        <a:rPr lang="en-US" dirty="0"/>
                        <a:t>-18db</a:t>
                      </a:r>
                    </a:p>
                  </a:txBody>
                  <a:tcPr/>
                </a:tc>
                <a:extLst>
                  <a:ext uri="{0D108BD9-81ED-4DB2-BD59-A6C34878D82A}">
                    <a16:rowId xmlns:a16="http://schemas.microsoft.com/office/drawing/2014/main" val="529279819"/>
                  </a:ext>
                </a:extLst>
              </a:tr>
              <a:tr h="370840">
                <a:tc>
                  <a:txBody>
                    <a:bodyPr/>
                    <a:lstStyle/>
                    <a:p>
                      <a:r>
                        <a:rPr lang="en-US" dirty="0"/>
                        <a:t>1200mV</a:t>
                      </a:r>
                    </a:p>
                  </a:txBody>
                  <a:tcPr/>
                </a:tc>
                <a:tc>
                  <a:txBody>
                    <a:bodyPr/>
                    <a:lstStyle/>
                    <a:p>
                      <a:r>
                        <a:rPr lang="en-US" dirty="0"/>
                        <a:t>800mV</a:t>
                      </a:r>
                    </a:p>
                  </a:txBody>
                  <a:tcPr/>
                </a:tc>
                <a:tc>
                  <a:txBody>
                    <a:bodyPr/>
                    <a:lstStyle/>
                    <a:p>
                      <a:r>
                        <a:rPr lang="en-US" dirty="0"/>
                        <a:t>50mV</a:t>
                      </a:r>
                    </a:p>
                  </a:txBody>
                  <a:tcPr/>
                </a:tc>
                <a:tc>
                  <a:txBody>
                    <a:bodyPr/>
                    <a:lstStyle/>
                    <a:p>
                      <a:endParaRPr lang="en-US" dirty="0"/>
                    </a:p>
                  </a:txBody>
                  <a:tcPr/>
                </a:tc>
                <a:tc>
                  <a:txBody>
                    <a:bodyPr/>
                    <a:lstStyle/>
                    <a:p>
                      <a:r>
                        <a:rPr lang="en-US" dirty="0"/>
                        <a:t>-24db</a:t>
                      </a:r>
                    </a:p>
                  </a:txBody>
                  <a:tcPr/>
                </a:tc>
                <a:extLst>
                  <a:ext uri="{0D108BD9-81ED-4DB2-BD59-A6C34878D82A}">
                    <a16:rowId xmlns:a16="http://schemas.microsoft.com/office/drawing/2014/main" val="2659274227"/>
                  </a:ext>
                </a:extLst>
              </a:tr>
              <a:tr h="370840">
                <a:tc>
                  <a:txBody>
                    <a:bodyPr/>
                    <a:lstStyle/>
                    <a:p>
                      <a:r>
                        <a:rPr lang="en-US" dirty="0"/>
                        <a:t>1000mV</a:t>
                      </a:r>
                    </a:p>
                  </a:txBody>
                  <a:tcPr/>
                </a:tc>
                <a:tc>
                  <a:txBody>
                    <a:bodyPr/>
                    <a:lstStyle/>
                    <a:p>
                      <a:r>
                        <a:rPr lang="en-US" dirty="0"/>
                        <a:t>600mV</a:t>
                      </a:r>
                    </a:p>
                  </a:txBody>
                  <a:tcPr/>
                </a:tc>
                <a:tc>
                  <a:txBody>
                    <a:bodyPr/>
                    <a:lstStyle/>
                    <a:p>
                      <a:r>
                        <a:rPr lang="en-US" dirty="0"/>
                        <a:t>50mV</a:t>
                      </a:r>
                    </a:p>
                  </a:txBody>
                  <a:tcPr/>
                </a:tc>
                <a:tc>
                  <a:txBody>
                    <a:bodyPr/>
                    <a:lstStyle/>
                    <a:p>
                      <a:endParaRPr lang="en-US" dirty="0"/>
                    </a:p>
                  </a:txBody>
                  <a:tcPr/>
                </a:tc>
                <a:tc>
                  <a:txBody>
                    <a:bodyPr/>
                    <a:lstStyle/>
                    <a:p>
                      <a:r>
                        <a:rPr lang="en-US" dirty="0"/>
                        <a:t>-21db</a:t>
                      </a:r>
                    </a:p>
                  </a:txBody>
                  <a:tcPr/>
                </a:tc>
                <a:extLst>
                  <a:ext uri="{0D108BD9-81ED-4DB2-BD59-A6C34878D82A}">
                    <a16:rowId xmlns:a16="http://schemas.microsoft.com/office/drawing/2014/main" val="895282428"/>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3217425516"/>
                  </a:ext>
                </a:extLst>
              </a:tr>
            </a:tbl>
          </a:graphicData>
        </a:graphic>
      </p:graphicFrame>
      <p:sp>
        <p:nvSpPr>
          <p:cNvPr id="4" name="Slide Number Placeholder 3">
            <a:extLst>
              <a:ext uri="{FF2B5EF4-FFF2-40B4-BE49-F238E27FC236}">
                <a16:creationId xmlns:a16="http://schemas.microsoft.com/office/drawing/2014/main" id="{F8AC64B9-2F4A-484E-AA26-333B79E5DABE}"/>
              </a:ext>
            </a:extLst>
          </p:cNvPr>
          <p:cNvSpPr>
            <a:spLocks noGrp="1"/>
          </p:cNvSpPr>
          <p:nvPr>
            <p:ph type="sldNum" sz="quarter" idx="10"/>
          </p:nvPr>
        </p:nvSpPr>
        <p:spPr/>
        <p:txBody>
          <a:bodyPr/>
          <a:lstStyle/>
          <a:p>
            <a:pPr>
              <a:defRPr/>
            </a:pPr>
            <a:fld id="{714D1B9A-C289-4C0D-97F1-45416F7772A7}" type="slidenum">
              <a:rPr lang="en-US" smtClean="0"/>
              <a:pPr>
                <a:defRPr/>
              </a:pPr>
              <a:t>9</a:t>
            </a:fld>
            <a:endParaRPr lang="en-US"/>
          </a:p>
        </p:txBody>
      </p:sp>
      <p:graphicFrame>
        <p:nvGraphicFramePr>
          <p:cNvPr id="68" name="Table 69">
            <a:extLst>
              <a:ext uri="{FF2B5EF4-FFF2-40B4-BE49-F238E27FC236}">
                <a16:creationId xmlns:a16="http://schemas.microsoft.com/office/drawing/2014/main" id="{DC89377B-CE43-4955-9BE2-7C475400FB3B}"/>
              </a:ext>
            </a:extLst>
          </p:cNvPr>
          <p:cNvGraphicFramePr>
            <a:graphicFrameLocks noGrp="1"/>
          </p:cNvGraphicFramePr>
          <p:nvPr>
            <p:extLst>
              <p:ext uri="{D42A27DB-BD31-4B8C-83A1-F6EECF244321}">
                <p14:modId xmlns:p14="http://schemas.microsoft.com/office/powerpoint/2010/main" val="2056574411"/>
              </p:ext>
            </p:extLst>
          </p:nvPr>
        </p:nvGraphicFramePr>
        <p:xfrm>
          <a:off x="594540" y="2512495"/>
          <a:ext cx="7779835" cy="741680"/>
        </p:xfrm>
        <a:graphic>
          <a:graphicData uri="http://schemas.openxmlformats.org/drawingml/2006/table">
            <a:tbl>
              <a:tblPr firstRow="1" bandRow="1">
                <a:tableStyleId>{5C22544A-7EE6-4342-B048-85BDC9FD1C3A}</a:tableStyleId>
              </a:tblPr>
              <a:tblGrid>
                <a:gridCol w="1555967">
                  <a:extLst>
                    <a:ext uri="{9D8B030D-6E8A-4147-A177-3AD203B41FA5}">
                      <a16:colId xmlns:a16="http://schemas.microsoft.com/office/drawing/2014/main" val="1333798287"/>
                    </a:ext>
                  </a:extLst>
                </a:gridCol>
                <a:gridCol w="1555967">
                  <a:extLst>
                    <a:ext uri="{9D8B030D-6E8A-4147-A177-3AD203B41FA5}">
                      <a16:colId xmlns:a16="http://schemas.microsoft.com/office/drawing/2014/main" val="2931907717"/>
                    </a:ext>
                  </a:extLst>
                </a:gridCol>
                <a:gridCol w="1555967">
                  <a:extLst>
                    <a:ext uri="{9D8B030D-6E8A-4147-A177-3AD203B41FA5}">
                      <a16:colId xmlns:a16="http://schemas.microsoft.com/office/drawing/2014/main" val="1836284670"/>
                    </a:ext>
                  </a:extLst>
                </a:gridCol>
                <a:gridCol w="1555967">
                  <a:extLst>
                    <a:ext uri="{9D8B030D-6E8A-4147-A177-3AD203B41FA5}">
                      <a16:colId xmlns:a16="http://schemas.microsoft.com/office/drawing/2014/main" val="460118114"/>
                    </a:ext>
                  </a:extLst>
                </a:gridCol>
                <a:gridCol w="1555967">
                  <a:extLst>
                    <a:ext uri="{9D8B030D-6E8A-4147-A177-3AD203B41FA5}">
                      <a16:colId xmlns:a16="http://schemas.microsoft.com/office/drawing/2014/main" val="2410413870"/>
                    </a:ext>
                  </a:extLst>
                </a:gridCol>
              </a:tblGrid>
              <a:tr h="370840">
                <a:tc>
                  <a:txBody>
                    <a:bodyPr/>
                    <a:lstStyle/>
                    <a:p>
                      <a:r>
                        <a:rPr lang="en-US" dirty="0"/>
                        <a:t>FFE</a:t>
                      </a:r>
                    </a:p>
                  </a:txBody>
                  <a:tcPr/>
                </a:tc>
                <a:tc>
                  <a:txBody>
                    <a:bodyPr/>
                    <a:lstStyle/>
                    <a:p>
                      <a:r>
                        <a:rPr lang="en-US" dirty="0"/>
                        <a:t>CTLE</a:t>
                      </a:r>
                    </a:p>
                  </a:txBody>
                  <a:tcPr/>
                </a:tc>
                <a:tc>
                  <a:txBody>
                    <a:bodyPr/>
                    <a:lstStyle/>
                    <a:p>
                      <a:r>
                        <a:rPr lang="en-US" dirty="0"/>
                        <a:t>DFE</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770867646"/>
                  </a:ext>
                </a:extLst>
              </a:tr>
              <a:tr h="370840">
                <a:tc>
                  <a:txBody>
                    <a:bodyPr/>
                    <a:lstStyle/>
                    <a:p>
                      <a:r>
                        <a:rPr lang="en-US" dirty="0"/>
                        <a:t>9db max</a:t>
                      </a:r>
                    </a:p>
                  </a:txBody>
                  <a:tcPr/>
                </a:tc>
                <a:tc>
                  <a:txBody>
                    <a:bodyPr/>
                    <a:lstStyle/>
                    <a:p>
                      <a:r>
                        <a:rPr lang="en-US" dirty="0"/>
                        <a:t>9db max</a:t>
                      </a:r>
                    </a:p>
                  </a:txBody>
                  <a:tcPr/>
                </a:tc>
                <a:tc>
                  <a:txBody>
                    <a:bodyPr/>
                    <a:lstStyle/>
                    <a:p>
                      <a:r>
                        <a:rPr lang="en-US" dirty="0"/>
                        <a:t>9db max</a:t>
                      </a:r>
                    </a:p>
                  </a:txBody>
                  <a:tcPr/>
                </a:tc>
                <a:tc>
                  <a:txBody>
                    <a:bodyPr/>
                    <a:lstStyle/>
                    <a:p>
                      <a:endParaRPr lang="en-US" dirty="0"/>
                    </a:p>
                  </a:txBody>
                  <a:tcPr/>
                </a:tc>
                <a:tc>
                  <a:txBody>
                    <a:bodyPr/>
                    <a:lstStyle/>
                    <a:p>
                      <a:r>
                        <a:rPr lang="en-US" dirty="0"/>
                        <a:t>???????</a:t>
                      </a:r>
                    </a:p>
                  </a:txBody>
                  <a:tcPr/>
                </a:tc>
                <a:extLst>
                  <a:ext uri="{0D108BD9-81ED-4DB2-BD59-A6C34878D82A}">
                    <a16:rowId xmlns:a16="http://schemas.microsoft.com/office/drawing/2014/main" val="2369365081"/>
                  </a:ext>
                </a:extLst>
              </a:tr>
            </a:tbl>
          </a:graphicData>
        </a:graphic>
      </p:graphicFrame>
      <p:sp>
        <p:nvSpPr>
          <p:cNvPr id="3" name="TextBox 2">
            <a:extLst>
              <a:ext uri="{FF2B5EF4-FFF2-40B4-BE49-F238E27FC236}">
                <a16:creationId xmlns:a16="http://schemas.microsoft.com/office/drawing/2014/main" id="{FA7060F0-F704-4D62-9B62-E6DFBD60C4C1}"/>
              </a:ext>
            </a:extLst>
          </p:cNvPr>
          <p:cNvSpPr txBox="1"/>
          <p:nvPr/>
        </p:nvSpPr>
        <p:spPr>
          <a:xfrm>
            <a:off x="594540" y="3408091"/>
            <a:ext cx="7785872" cy="1815882"/>
          </a:xfrm>
          <a:prstGeom prst="rect">
            <a:avLst/>
          </a:prstGeom>
          <a:noFill/>
        </p:spPr>
        <p:txBody>
          <a:bodyPr wrap="square" rtlCol="0">
            <a:spAutoFit/>
          </a:bodyPr>
          <a:lstStyle/>
          <a:p>
            <a:r>
              <a:rPr lang="en-US" sz="1600" dirty="0"/>
              <a:t>High volume </a:t>
            </a:r>
            <a:r>
              <a:rPr lang="en-US" sz="1600" b="0" dirty="0"/>
              <a:t>design choices are driven by </a:t>
            </a:r>
            <a:r>
              <a:rPr lang="en-US" sz="1600" dirty="0"/>
              <a:t>reducing per unit manufacturing cost</a:t>
            </a:r>
            <a:r>
              <a:rPr lang="en-US" sz="1600" b="0" dirty="0"/>
              <a:t>.  </a:t>
            </a:r>
          </a:p>
          <a:p>
            <a:r>
              <a:rPr lang="en-US" sz="1600" b="0" dirty="0"/>
              <a:t>Minimal loss margins </a:t>
            </a:r>
            <a:r>
              <a:rPr lang="en-US" sz="1600" b="0" dirty="0">
                <a:sym typeface="Wingdings" panose="05000000000000000000" pitchFamily="2" charset="2"/>
              </a:rPr>
              <a:t>require </a:t>
            </a:r>
            <a:r>
              <a:rPr lang="en-US" sz="1600" b="0" dirty="0"/>
              <a:t>highly accurate design validation </a:t>
            </a:r>
            <a:r>
              <a:rPr lang="en-US" sz="1600" b="0" dirty="0">
                <a:sym typeface="Wingdings" panose="05000000000000000000" pitchFamily="2" charset="2"/>
              </a:rPr>
              <a:t> </a:t>
            </a:r>
            <a:r>
              <a:rPr lang="en-US" sz="1600" dirty="0">
                <a:sym typeface="Wingdings" panose="05000000000000000000" pitchFamily="2" charset="2"/>
              </a:rPr>
              <a:t>High Engineering Cost</a:t>
            </a:r>
            <a:endParaRPr lang="en-US" sz="1600" dirty="0"/>
          </a:p>
          <a:p>
            <a:endParaRPr lang="en-US" sz="1600" b="0" dirty="0"/>
          </a:p>
          <a:p>
            <a:r>
              <a:rPr lang="en-US" sz="1600" dirty="0"/>
              <a:t>Low volume </a:t>
            </a:r>
            <a:r>
              <a:rPr lang="en-US" sz="1600" b="0" dirty="0"/>
              <a:t>design choices are driven by </a:t>
            </a:r>
            <a:r>
              <a:rPr lang="en-US" sz="1600" dirty="0"/>
              <a:t>reducing engineering cost</a:t>
            </a:r>
            <a:r>
              <a:rPr lang="en-US" sz="1600" b="0" dirty="0"/>
              <a:t>. </a:t>
            </a:r>
          </a:p>
          <a:p>
            <a:r>
              <a:rPr lang="en-US" sz="1600" b="0" dirty="0"/>
              <a:t>Minimizing design time r</a:t>
            </a:r>
            <a:r>
              <a:rPr lang="en-US" sz="1600" b="0" dirty="0">
                <a:sym typeface="Wingdings" panose="05000000000000000000" pitchFamily="2" charset="2"/>
              </a:rPr>
              <a:t>equires greater design and manufacturing loss safety margins.</a:t>
            </a:r>
          </a:p>
          <a:p>
            <a:endParaRPr lang="en-US" sz="1600" b="0" dirty="0">
              <a:sym typeface="Wingdings" panose="05000000000000000000" pitchFamily="2" charset="2"/>
            </a:endParaRPr>
          </a:p>
          <a:p>
            <a:r>
              <a:rPr lang="en-US" sz="1600" b="0" dirty="0"/>
              <a:t>The trade off is more money in the board and less money in the engineering.</a:t>
            </a:r>
          </a:p>
        </p:txBody>
      </p:sp>
    </p:spTree>
    <p:extLst>
      <p:ext uri="{BB962C8B-B14F-4D97-AF65-F5344CB8AC3E}">
        <p14:creationId xmlns:p14="http://schemas.microsoft.com/office/powerpoint/2010/main" val="3738140281"/>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1149292"/>
            <a:ext cx="7772400" cy="4641909"/>
          </a:xfrm>
        </p:spPr>
        <p:txBody>
          <a:bodyPr/>
          <a:lstStyle/>
          <a:p>
            <a:r>
              <a:rPr lang="en-US" sz="2000" b="0" dirty="0"/>
              <a:t>Develop a Top-Layer 3 via that has insertion loss of less than 0.5db and return loss of less than -18db at 13GHz.  A perfect design will require of 6ea of this class of via consuming 3db of our design margin</a:t>
            </a:r>
          </a:p>
          <a:p>
            <a:endParaRPr lang="en-US" sz="2000" b="0" dirty="0"/>
          </a:p>
          <a:p>
            <a:r>
              <a:rPr lang="en-US" sz="2000" b="0" dirty="0"/>
              <a:t>Develop a Bottom-Layer 3 via.  If only one is required, we can allow up to 1db for this via as long as the return loss does not get out of hand.</a:t>
            </a:r>
          </a:p>
          <a:p>
            <a:r>
              <a:rPr lang="en-US" sz="2000" b="0" dirty="0"/>
              <a:t>Keep RL for all vias below 10db and preferably below 15db</a:t>
            </a:r>
          </a:p>
          <a:p>
            <a:r>
              <a:rPr lang="en-US" sz="2000" b="0" dirty="0"/>
              <a:t>Develop a Routing Layer 3 to Routing Layer 4 via to use as a cross over if needed.</a:t>
            </a:r>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90</a:t>
            </a:fld>
            <a:endParaRPr lang="en-US"/>
          </a:p>
        </p:txBody>
      </p:sp>
    </p:spTree>
    <p:extLst>
      <p:ext uri="{BB962C8B-B14F-4D97-AF65-F5344CB8AC3E}">
        <p14:creationId xmlns:p14="http://schemas.microsoft.com/office/powerpoint/2010/main" val="2545908456"/>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F8EC-3053-4946-93D8-878F0B2F36F2}"/>
              </a:ext>
            </a:extLst>
          </p:cNvPr>
          <p:cNvSpPr>
            <a:spLocks noGrp="1"/>
          </p:cNvSpPr>
          <p:nvPr>
            <p:ph type="title"/>
          </p:nvPr>
        </p:nvSpPr>
        <p:spPr>
          <a:xfrm>
            <a:off x="228600" y="152400"/>
            <a:ext cx="8763000" cy="573993"/>
          </a:xfrm>
        </p:spPr>
        <p:txBody>
          <a:bodyPr/>
          <a:lstStyle/>
          <a:p>
            <a:r>
              <a:rPr lang="en-US" dirty="0"/>
              <a:t>The Challenge</a:t>
            </a:r>
          </a:p>
        </p:txBody>
      </p:sp>
      <p:sp>
        <p:nvSpPr>
          <p:cNvPr id="3" name="Content Placeholder 2">
            <a:extLst>
              <a:ext uri="{FF2B5EF4-FFF2-40B4-BE49-F238E27FC236}">
                <a16:creationId xmlns:a16="http://schemas.microsoft.com/office/drawing/2014/main" id="{3E3088BB-7D0C-4387-8ECD-6383726B8C31}"/>
              </a:ext>
            </a:extLst>
          </p:cNvPr>
          <p:cNvSpPr>
            <a:spLocks noGrp="1"/>
          </p:cNvSpPr>
          <p:nvPr>
            <p:ph idx="1"/>
          </p:nvPr>
        </p:nvSpPr>
        <p:spPr>
          <a:xfrm>
            <a:off x="723900" y="910010"/>
            <a:ext cx="7772400" cy="4641909"/>
          </a:xfrm>
        </p:spPr>
        <p:txBody>
          <a:bodyPr/>
          <a:lstStyle/>
          <a:p>
            <a:r>
              <a:rPr lang="en-US" sz="2400" dirty="0"/>
              <a:t>Third level sanity check ...DC Blocking Capacitor</a:t>
            </a:r>
          </a:p>
          <a:p>
            <a:pPr lvl="1"/>
            <a:endParaRPr lang="en-US" sz="1600" b="0" dirty="0"/>
          </a:p>
          <a:p>
            <a:pPr lvl="1"/>
            <a:r>
              <a:rPr lang="en-US" sz="1600" b="0" dirty="0"/>
              <a:t>The DC Blocking Capacitor is used to protect the connected cards from DC offset power issues.</a:t>
            </a:r>
          </a:p>
          <a:p>
            <a:pPr lvl="1"/>
            <a:endParaRPr lang="en-US" sz="1600" b="0" dirty="0"/>
          </a:p>
          <a:p>
            <a:pPr lvl="1"/>
            <a:r>
              <a:rPr lang="en-US" sz="1600" b="0" dirty="0"/>
              <a:t>We will assume a minimum pass band frequency of 50MHz for the data signal. </a:t>
            </a:r>
          </a:p>
          <a:p>
            <a:pPr lvl="1"/>
            <a:endParaRPr lang="en-US" sz="1600" b="0" dirty="0"/>
          </a:p>
          <a:p>
            <a:pPr lvl="1"/>
            <a:r>
              <a:rPr lang="en-US" sz="1600" b="0" dirty="0"/>
              <a:t>DC blocking capacitor should be very low loss.  An equivalent impedance of 2 ohms or less will probably make no difference in a reasonable design.  The primary issue with blocking capacitors is the Return Loss due to the physical size of the device.  </a:t>
            </a:r>
          </a:p>
          <a:p>
            <a:pPr lvl="1"/>
            <a:endParaRPr lang="en-US" sz="1600" b="0" dirty="0"/>
          </a:p>
          <a:p>
            <a:pPr lvl="1"/>
            <a:r>
              <a:rPr lang="en-US" sz="1600" b="0" dirty="0"/>
              <a:t>Since size matters, we will look for the smallest package that will pass 50MHz with less than 2ohms equivalent impedance.</a:t>
            </a:r>
          </a:p>
          <a:p>
            <a:pPr lvl="1"/>
            <a:endParaRPr lang="en-US" sz="1600" b="0" dirty="0"/>
          </a:p>
          <a:p>
            <a:pPr lvl="1"/>
            <a:r>
              <a:rPr lang="en-US" sz="1600" b="0" dirty="0"/>
              <a:t>To handle the Return Loss issue for a first level simulation we will use a transmission line on the surface with dimensions equivalent to the mounting pads of the capacitor spaced according to the minimum manufacturing rules. </a:t>
            </a:r>
          </a:p>
        </p:txBody>
      </p:sp>
      <p:sp>
        <p:nvSpPr>
          <p:cNvPr id="4" name="Slide Number Placeholder 3">
            <a:extLst>
              <a:ext uri="{FF2B5EF4-FFF2-40B4-BE49-F238E27FC236}">
                <a16:creationId xmlns:a16="http://schemas.microsoft.com/office/drawing/2014/main" id="{0CE5FDE4-8420-4D7C-9A4F-C85103DCFA2E}"/>
              </a:ext>
            </a:extLst>
          </p:cNvPr>
          <p:cNvSpPr>
            <a:spLocks noGrp="1"/>
          </p:cNvSpPr>
          <p:nvPr>
            <p:ph type="sldNum" sz="quarter" idx="10"/>
          </p:nvPr>
        </p:nvSpPr>
        <p:spPr/>
        <p:txBody>
          <a:bodyPr/>
          <a:lstStyle/>
          <a:p>
            <a:pPr>
              <a:defRPr/>
            </a:pPr>
            <a:fld id="{714D1B9A-C289-4C0D-97F1-45416F7772A7}" type="slidenum">
              <a:rPr lang="en-US" smtClean="0"/>
              <a:pPr>
                <a:defRPr/>
              </a:pPr>
              <a:t>91</a:t>
            </a:fld>
            <a:endParaRPr lang="en-US"/>
          </a:p>
        </p:txBody>
      </p:sp>
    </p:spTree>
    <p:extLst>
      <p:ext uri="{BB962C8B-B14F-4D97-AF65-F5344CB8AC3E}">
        <p14:creationId xmlns:p14="http://schemas.microsoft.com/office/powerpoint/2010/main" val="1688315918"/>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B7DF3-7398-487E-B779-7EFECD43254A}"/>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D6D7A90E-2AC2-4FF8-BB1F-F09888B0FFEB}"/>
              </a:ext>
            </a:extLst>
          </p:cNvPr>
          <p:cNvSpPr>
            <a:spLocks noGrp="1"/>
          </p:cNvSpPr>
          <p:nvPr>
            <p:ph idx="1"/>
          </p:nvPr>
        </p:nvSpPr>
        <p:spPr>
          <a:xfrm>
            <a:off x="609600" y="1066800"/>
            <a:ext cx="7772400" cy="644554"/>
          </a:xfrm>
        </p:spPr>
        <p:txBody>
          <a:bodyPr/>
          <a:lstStyle/>
          <a:p>
            <a:r>
              <a:rPr lang="en-US" dirty="0"/>
              <a:t>Put it all together and see if it works wo EQ.</a:t>
            </a:r>
          </a:p>
        </p:txBody>
      </p:sp>
      <p:sp>
        <p:nvSpPr>
          <p:cNvPr id="4" name="Slide Number Placeholder 3">
            <a:extLst>
              <a:ext uri="{FF2B5EF4-FFF2-40B4-BE49-F238E27FC236}">
                <a16:creationId xmlns:a16="http://schemas.microsoft.com/office/drawing/2014/main" id="{6A095F1A-5655-4A0D-B0BB-138C26F3050F}"/>
              </a:ext>
            </a:extLst>
          </p:cNvPr>
          <p:cNvSpPr>
            <a:spLocks noGrp="1"/>
          </p:cNvSpPr>
          <p:nvPr>
            <p:ph type="sldNum" sz="quarter" idx="10"/>
          </p:nvPr>
        </p:nvSpPr>
        <p:spPr/>
        <p:txBody>
          <a:bodyPr/>
          <a:lstStyle/>
          <a:p>
            <a:pPr>
              <a:defRPr/>
            </a:pPr>
            <a:fld id="{714D1B9A-C289-4C0D-97F1-45416F7772A7}" type="slidenum">
              <a:rPr lang="en-US" smtClean="0"/>
              <a:pPr>
                <a:defRPr/>
              </a:pPr>
              <a:t>92</a:t>
            </a:fld>
            <a:endParaRPr lang="en-US"/>
          </a:p>
        </p:txBody>
      </p:sp>
      <p:pic>
        <p:nvPicPr>
          <p:cNvPr id="6" name="Picture 5">
            <a:extLst>
              <a:ext uri="{FF2B5EF4-FFF2-40B4-BE49-F238E27FC236}">
                <a16:creationId xmlns:a16="http://schemas.microsoft.com/office/drawing/2014/main" id="{BD4D615F-5BBE-4E09-9F2D-1A60749AA902}"/>
              </a:ext>
            </a:extLst>
          </p:cNvPr>
          <p:cNvPicPr>
            <a:picLocks noChangeAspect="1"/>
          </p:cNvPicPr>
          <p:nvPr/>
        </p:nvPicPr>
        <p:blipFill>
          <a:blip r:embed="rId2"/>
          <a:stretch>
            <a:fillRect/>
          </a:stretch>
        </p:blipFill>
        <p:spPr>
          <a:xfrm>
            <a:off x="762000" y="1711354"/>
            <a:ext cx="7009524" cy="4371429"/>
          </a:xfrm>
          <a:prstGeom prst="rect">
            <a:avLst/>
          </a:prstGeom>
        </p:spPr>
      </p:pic>
    </p:spTree>
    <p:extLst>
      <p:ext uri="{BB962C8B-B14F-4D97-AF65-F5344CB8AC3E}">
        <p14:creationId xmlns:p14="http://schemas.microsoft.com/office/powerpoint/2010/main" val="3512235796"/>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B7DF3-7398-487E-B779-7EFECD43254A}"/>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D6D7A90E-2AC2-4FF8-BB1F-F09888B0FFEB}"/>
              </a:ext>
            </a:extLst>
          </p:cNvPr>
          <p:cNvSpPr>
            <a:spLocks noGrp="1"/>
          </p:cNvSpPr>
          <p:nvPr>
            <p:ph idx="1"/>
          </p:nvPr>
        </p:nvSpPr>
        <p:spPr>
          <a:xfrm>
            <a:off x="609600" y="1066800"/>
            <a:ext cx="7772400" cy="644554"/>
          </a:xfrm>
        </p:spPr>
        <p:txBody>
          <a:bodyPr/>
          <a:lstStyle/>
          <a:p>
            <a:r>
              <a:rPr lang="en-US" dirty="0"/>
              <a:t>Put it all together and see if it works with CTLE</a:t>
            </a:r>
          </a:p>
        </p:txBody>
      </p:sp>
      <p:sp>
        <p:nvSpPr>
          <p:cNvPr id="4" name="Slide Number Placeholder 3">
            <a:extLst>
              <a:ext uri="{FF2B5EF4-FFF2-40B4-BE49-F238E27FC236}">
                <a16:creationId xmlns:a16="http://schemas.microsoft.com/office/drawing/2014/main" id="{6A095F1A-5655-4A0D-B0BB-138C26F3050F}"/>
              </a:ext>
            </a:extLst>
          </p:cNvPr>
          <p:cNvSpPr>
            <a:spLocks noGrp="1"/>
          </p:cNvSpPr>
          <p:nvPr>
            <p:ph type="sldNum" sz="quarter" idx="10"/>
          </p:nvPr>
        </p:nvSpPr>
        <p:spPr/>
        <p:txBody>
          <a:bodyPr/>
          <a:lstStyle/>
          <a:p>
            <a:pPr>
              <a:defRPr/>
            </a:pPr>
            <a:fld id="{714D1B9A-C289-4C0D-97F1-45416F7772A7}" type="slidenum">
              <a:rPr lang="en-US" smtClean="0"/>
              <a:pPr>
                <a:defRPr/>
              </a:pPr>
              <a:t>93</a:t>
            </a:fld>
            <a:endParaRPr lang="en-US"/>
          </a:p>
        </p:txBody>
      </p:sp>
      <p:pic>
        <p:nvPicPr>
          <p:cNvPr id="7" name="Picture 6">
            <a:extLst>
              <a:ext uri="{FF2B5EF4-FFF2-40B4-BE49-F238E27FC236}">
                <a16:creationId xmlns:a16="http://schemas.microsoft.com/office/drawing/2014/main" id="{34D81050-9DF1-41A6-AD2C-AC3F149F60ED}"/>
              </a:ext>
            </a:extLst>
          </p:cNvPr>
          <p:cNvPicPr>
            <a:picLocks noChangeAspect="1"/>
          </p:cNvPicPr>
          <p:nvPr/>
        </p:nvPicPr>
        <p:blipFill>
          <a:blip r:embed="rId2"/>
          <a:stretch>
            <a:fillRect/>
          </a:stretch>
        </p:blipFill>
        <p:spPr>
          <a:xfrm>
            <a:off x="893561" y="1981200"/>
            <a:ext cx="7038095" cy="3695238"/>
          </a:xfrm>
          <a:prstGeom prst="rect">
            <a:avLst/>
          </a:prstGeom>
        </p:spPr>
      </p:pic>
    </p:spTree>
    <p:extLst>
      <p:ext uri="{BB962C8B-B14F-4D97-AF65-F5344CB8AC3E}">
        <p14:creationId xmlns:p14="http://schemas.microsoft.com/office/powerpoint/2010/main" val="3535875343"/>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0A3-6DDF-4BE2-821B-F6D56E42D26A}"/>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218BED10-1BDA-43E7-AA35-B7A64D48DFE1}"/>
              </a:ext>
            </a:extLst>
          </p:cNvPr>
          <p:cNvSpPr>
            <a:spLocks noGrp="1"/>
          </p:cNvSpPr>
          <p:nvPr>
            <p:ph type="body" sz="half" idx="1"/>
          </p:nvPr>
        </p:nvSpPr>
        <p:spPr/>
        <p:txBody>
          <a:bodyPr/>
          <a:lstStyle/>
          <a:p>
            <a:r>
              <a:rPr lang="en-US" sz="2000" strike="sngStrike" dirty="0"/>
              <a:t>How does SERDES work?</a:t>
            </a:r>
          </a:p>
          <a:p>
            <a:r>
              <a:rPr lang="en-US" sz="2000" strike="sngStrike" dirty="0"/>
              <a:t>Loss Margin</a:t>
            </a:r>
          </a:p>
          <a:p>
            <a:r>
              <a:rPr lang="en-US" sz="2000" strike="sngStrike" dirty="0"/>
              <a:t>Trace Loss</a:t>
            </a:r>
          </a:p>
          <a:p>
            <a:r>
              <a:rPr lang="en-US" sz="2000" strike="sngStrike" dirty="0"/>
              <a:t>Equalization</a:t>
            </a:r>
          </a:p>
          <a:p>
            <a:r>
              <a:rPr lang="en-US" sz="2000" strike="sngStrike" dirty="0"/>
              <a:t>Skew</a:t>
            </a:r>
          </a:p>
          <a:p>
            <a:r>
              <a:rPr lang="en-US" sz="2000" strike="sngStrike" dirty="0"/>
              <a:t>Jitter</a:t>
            </a:r>
          </a:p>
          <a:p>
            <a:r>
              <a:rPr lang="en-US" sz="2000" strike="sngStrike" dirty="0"/>
              <a:t>Cross Talk</a:t>
            </a:r>
          </a:p>
          <a:p>
            <a:r>
              <a:rPr lang="en-US" sz="2000" strike="sngStrike" dirty="0"/>
              <a:t>Connectors</a:t>
            </a:r>
          </a:p>
          <a:p>
            <a:r>
              <a:rPr lang="en-US" sz="2000" strike="sngStrike" dirty="0"/>
              <a:t>Blocking Capacitors</a:t>
            </a:r>
          </a:p>
          <a:p>
            <a:r>
              <a:rPr lang="en-US" sz="2000" strike="sngStrike" dirty="0"/>
              <a:t>Vias</a:t>
            </a:r>
          </a:p>
          <a:p>
            <a:r>
              <a:rPr lang="en-US" sz="2000" strike="sngStrike" dirty="0"/>
              <a:t>PAM-4 vs NRZ</a:t>
            </a:r>
          </a:p>
          <a:p>
            <a:endParaRPr lang="en-US" sz="2000" dirty="0"/>
          </a:p>
        </p:txBody>
      </p:sp>
      <p:sp>
        <p:nvSpPr>
          <p:cNvPr id="4" name="Content Placeholder 3">
            <a:extLst>
              <a:ext uri="{FF2B5EF4-FFF2-40B4-BE49-F238E27FC236}">
                <a16:creationId xmlns:a16="http://schemas.microsoft.com/office/drawing/2014/main" id="{7D856B02-F6CA-4CB1-ABE4-A51D39AA3929}"/>
              </a:ext>
            </a:extLst>
          </p:cNvPr>
          <p:cNvSpPr>
            <a:spLocks noGrp="1"/>
          </p:cNvSpPr>
          <p:nvPr>
            <p:ph sz="half" idx="2"/>
          </p:nvPr>
        </p:nvSpPr>
        <p:spPr/>
        <p:txBody>
          <a:bodyPr/>
          <a:lstStyle/>
          <a:p>
            <a:r>
              <a:rPr lang="en-US" sz="2000" strike="sngStrike" dirty="0"/>
              <a:t>The Challenge</a:t>
            </a:r>
          </a:p>
          <a:p>
            <a:r>
              <a:rPr lang="en-US" sz="2000" dirty="0"/>
              <a:t>The Challenge Addendum</a:t>
            </a:r>
          </a:p>
          <a:p>
            <a:r>
              <a:rPr lang="en-US" sz="2000" dirty="0"/>
              <a:t>Design Process</a:t>
            </a:r>
          </a:p>
          <a:p>
            <a:r>
              <a:rPr lang="en-US" sz="2000" dirty="0"/>
              <a:t>Role of Batch Solutions</a:t>
            </a:r>
          </a:p>
          <a:p>
            <a:pPr lvl="1"/>
            <a:r>
              <a:rPr lang="en-US" sz="1800" dirty="0"/>
              <a:t>COM / JCOM</a:t>
            </a:r>
          </a:p>
          <a:p>
            <a:pPr lvl="1"/>
            <a:r>
              <a:rPr lang="en-US" sz="1800" dirty="0"/>
              <a:t>DRC</a:t>
            </a:r>
          </a:p>
          <a:p>
            <a:r>
              <a:rPr lang="en-US" sz="2000" dirty="0"/>
              <a:t>Exotic Solutions</a:t>
            </a:r>
          </a:p>
          <a:p>
            <a:pPr lvl="1"/>
            <a:r>
              <a:rPr lang="en-US" sz="1800" dirty="0"/>
              <a:t>Signal Repeaters</a:t>
            </a:r>
          </a:p>
          <a:p>
            <a:pPr lvl="1"/>
            <a:r>
              <a:rPr lang="en-US" sz="1800" dirty="0"/>
              <a:t>Coax / </a:t>
            </a:r>
            <a:r>
              <a:rPr lang="en-US" sz="1800" dirty="0" err="1"/>
              <a:t>Twinax</a:t>
            </a:r>
            <a:endParaRPr lang="en-US" sz="1800" dirty="0"/>
          </a:p>
          <a:p>
            <a:pPr lvl="1"/>
            <a:r>
              <a:rPr lang="en-US" sz="1800" dirty="0"/>
              <a:t>Optical</a:t>
            </a:r>
          </a:p>
          <a:p>
            <a:pPr lvl="1"/>
            <a:r>
              <a:rPr lang="en-US" sz="1800" dirty="0"/>
              <a:t>Flexible wave guide</a:t>
            </a:r>
          </a:p>
        </p:txBody>
      </p:sp>
      <p:sp>
        <p:nvSpPr>
          <p:cNvPr id="5" name="Slide Number Placeholder 4">
            <a:extLst>
              <a:ext uri="{FF2B5EF4-FFF2-40B4-BE49-F238E27FC236}">
                <a16:creationId xmlns:a16="http://schemas.microsoft.com/office/drawing/2014/main" id="{1EC89C21-BBA5-4043-83EF-352983F1E62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DB1D275-04D2-4181-9D3E-56AF2F4CB203}" type="slidenum">
              <a:rPr kumimoji="0" lang="en-US" sz="14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94</a:t>
            </a:fld>
            <a:endParaRPr kumimoji="0" lang="en-US" sz="1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85580496"/>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BBFE2-5B0C-4EC3-854B-1BF208C238E7}"/>
              </a:ext>
            </a:extLst>
          </p:cNvPr>
          <p:cNvSpPr>
            <a:spLocks noGrp="1"/>
          </p:cNvSpPr>
          <p:nvPr>
            <p:ph type="title"/>
          </p:nvPr>
        </p:nvSpPr>
        <p:spPr/>
        <p:txBody>
          <a:bodyPr/>
          <a:lstStyle/>
          <a:p>
            <a:r>
              <a:rPr lang="en-US" dirty="0"/>
              <a:t>Addendum to Challenge</a:t>
            </a:r>
          </a:p>
        </p:txBody>
      </p:sp>
      <p:sp>
        <p:nvSpPr>
          <p:cNvPr id="3" name="Content Placeholder 2">
            <a:extLst>
              <a:ext uri="{FF2B5EF4-FFF2-40B4-BE49-F238E27FC236}">
                <a16:creationId xmlns:a16="http://schemas.microsoft.com/office/drawing/2014/main" id="{B498C606-D365-40BF-B826-84A20C0D3B8D}"/>
              </a:ext>
            </a:extLst>
          </p:cNvPr>
          <p:cNvSpPr>
            <a:spLocks noGrp="1"/>
          </p:cNvSpPr>
          <p:nvPr>
            <p:ph idx="1"/>
          </p:nvPr>
        </p:nvSpPr>
        <p:spPr/>
        <p:txBody>
          <a:bodyPr/>
          <a:lstStyle/>
          <a:p>
            <a:r>
              <a:rPr lang="en-US" dirty="0"/>
              <a:t>The following slides add more detail to getting the needed answers to complete the challenge</a:t>
            </a:r>
          </a:p>
        </p:txBody>
      </p:sp>
      <p:sp>
        <p:nvSpPr>
          <p:cNvPr id="4" name="Slide Number Placeholder 3">
            <a:extLst>
              <a:ext uri="{FF2B5EF4-FFF2-40B4-BE49-F238E27FC236}">
                <a16:creationId xmlns:a16="http://schemas.microsoft.com/office/drawing/2014/main" id="{5867B01C-F60A-4435-9432-E5548BA31CED}"/>
              </a:ext>
            </a:extLst>
          </p:cNvPr>
          <p:cNvSpPr>
            <a:spLocks noGrp="1"/>
          </p:cNvSpPr>
          <p:nvPr>
            <p:ph type="sldNum" sz="quarter" idx="10"/>
          </p:nvPr>
        </p:nvSpPr>
        <p:spPr/>
        <p:txBody>
          <a:bodyPr/>
          <a:lstStyle/>
          <a:p>
            <a:pPr>
              <a:defRPr/>
            </a:pPr>
            <a:fld id="{714D1B9A-C289-4C0D-97F1-45416F7772A7}" type="slidenum">
              <a:rPr lang="en-US" smtClean="0"/>
              <a:pPr>
                <a:defRPr/>
              </a:pPr>
              <a:t>95</a:t>
            </a:fld>
            <a:endParaRPr lang="en-US"/>
          </a:p>
        </p:txBody>
      </p:sp>
    </p:spTree>
    <p:extLst>
      <p:ext uri="{BB962C8B-B14F-4D97-AF65-F5344CB8AC3E}">
        <p14:creationId xmlns:p14="http://schemas.microsoft.com/office/powerpoint/2010/main" val="3149789799"/>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FB637-5837-4A84-8604-4B63DEEA880D}"/>
              </a:ext>
            </a:extLst>
          </p:cNvPr>
          <p:cNvSpPr>
            <a:spLocks noGrp="1"/>
          </p:cNvSpPr>
          <p:nvPr>
            <p:ph type="title"/>
          </p:nvPr>
        </p:nvSpPr>
        <p:spPr/>
        <p:txBody>
          <a:bodyPr/>
          <a:lstStyle/>
          <a:p>
            <a:r>
              <a:rPr lang="en-US" dirty="0"/>
              <a:t>Stack-up and Routing Sanity Checks</a:t>
            </a:r>
          </a:p>
        </p:txBody>
      </p:sp>
      <p:sp>
        <p:nvSpPr>
          <p:cNvPr id="3" name="Content Placeholder 2">
            <a:extLst>
              <a:ext uri="{FF2B5EF4-FFF2-40B4-BE49-F238E27FC236}">
                <a16:creationId xmlns:a16="http://schemas.microsoft.com/office/drawing/2014/main" id="{F2411C59-9785-4C19-ACEA-CA66F3C5AF51}"/>
              </a:ext>
            </a:extLst>
          </p:cNvPr>
          <p:cNvSpPr>
            <a:spLocks noGrp="1"/>
          </p:cNvSpPr>
          <p:nvPr>
            <p:ph idx="1"/>
          </p:nvPr>
        </p:nvSpPr>
        <p:spPr>
          <a:xfrm>
            <a:off x="723900" y="922789"/>
            <a:ext cx="7772400" cy="515195"/>
          </a:xfrm>
        </p:spPr>
        <p:txBody>
          <a:bodyPr/>
          <a:lstStyle/>
          <a:p>
            <a:r>
              <a:rPr lang="en-US" sz="2000" dirty="0"/>
              <a:t>12” trace FR4  Df = 0.02 on Route Layer 3 is &gt; 17db</a:t>
            </a:r>
          </a:p>
        </p:txBody>
      </p:sp>
      <p:sp>
        <p:nvSpPr>
          <p:cNvPr id="4" name="Slide Number Placeholder 3">
            <a:extLst>
              <a:ext uri="{FF2B5EF4-FFF2-40B4-BE49-F238E27FC236}">
                <a16:creationId xmlns:a16="http://schemas.microsoft.com/office/drawing/2014/main" id="{E9B437DA-F791-49C3-961F-28914C76EE3A}"/>
              </a:ext>
            </a:extLst>
          </p:cNvPr>
          <p:cNvSpPr>
            <a:spLocks noGrp="1"/>
          </p:cNvSpPr>
          <p:nvPr>
            <p:ph type="sldNum" sz="quarter" idx="10"/>
          </p:nvPr>
        </p:nvSpPr>
        <p:spPr/>
        <p:txBody>
          <a:bodyPr/>
          <a:lstStyle/>
          <a:p>
            <a:pPr>
              <a:defRPr/>
            </a:pPr>
            <a:fld id="{714D1B9A-C289-4C0D-97F1-45416F7772A7}" type="slidenum">
              <a:rPr lang="en-US" smtClean="0"/>
              <a:pPr>
                <a:defRPr/>
              </a:pPr>
              <a:t>96</a:t>
            </a:fld>
            <a:endParaRPr lang="en-US"/>
          </a:p>
        </p:txBody>
      </p:sp>
      <p:pic>
        <p:nvPicPr>
          <p:cNvPr id="6" name="Picture 5">
            <a:extLst>
              <a:ext uri="{FF2B5EF4-FFF2-40B4-BE49-F238E27FC236}">
                <a16:creationId xmlns:a16="http://schemas.microsoft.com/office/drawing/2014/main" id="{D681591C-F006-4E3A-B1E3-B05FC885314F}"/>
              </a:ext>
            </a:extLst>
          </p:cNvPr>
          <p:cNvPicPr>
            <a:picLocks noChangeAspect="1"/>
          </p:cNvPicPr>
          <p:nvPr/>
        </p:nvPicPr>
        <p:blipFill rotWithShape="1">
          <a:blip r:embed="rId2"/>
          <a:srcRect t="6678"/>
          <a:stretch/>
        </p:blipFill>
        <p:spPr>
          <a:xfrm>
            <a:off x="4127383" y="1765126"/>
            <a:ext cx="5016617" cy="4279171"/>
          </a:xfrm>
          <a:prstGeom prst="rect">
            <a:avLst/>
          </a:prstGeom>
        </p:spPr>
      </p:pic>
      <p:sp>
        <p:nvSpPr>
          <p:cNvPr id="9" name="Oval 8">
            <a:extLst>
              <a:ext uri="{FF2B5EF4-FFF2-40B4-BE49-F238E27FC236}">
                <a16:creationId xmlns:a16="http://schemas.microsoft.com/office/drawing/2014/main" id="{120888E1-BEBD-4552-814C-D4EABC3D074D}"/>
              </a:ext>
            </a:extLst>
          </p:cNvPr>
          <p:cNvSpPr/>
          <p:nvPr/>
        </p:nvSpPr>
        <p:spPr bwMode="auto">
          <a:xfrm>
            <a:off x="3103927" y="2751589"/>
            <a:ext cx="335559" cy="352338"/>
          </a:xfrm>
          <a:prstGeom prst="ellipse">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13" name="Picture 12">
            <a:extLst>
              <a:ext uri="{FF2B5EF4-FFF2-40B4-BE49-F238E27FC236}">
                <a16:creationId xmlns:a16="http://schemas.microsoft.com/office/drawing/2014/main" id="{DE029E93-4FD6-4614-A0A2-F9914B675082}"/>
              </a:ext>
            </a:extLst>
          </p:cNvPr>
          <p:cNvPicPr>
            <a:picLocks noChangeAspect="1"/>
          </p:cNvPicPr>
          <p:nvPr/>
        </p:nvPicPr>
        <p:blipFill>
          <a:blip r:embed="rId3"/>
          <a:stretch>
            <a:fillRect/>
          </a:stretch>
        </p:blipFill>
        <p:spPr>
          <a:xfrm>
            <a:off x="-37967" y="1837190"/>
            <a:ext cx="4165350" cy="4207108"/>
          </a:xfrm>
          <a:prstGeom prst="rect">
            <a:avLst/>
          </a:prstGeom>
        </p:spPr>
      </p:pic>
      <p:sp>
        <p:nvSpPr>
          <p:cNvPr id="14" name="Oval 13">
            <a:extLst>
              <a:ext uri="{FF2B5EF4-FFF2-40B4-BE49-F238E27FC236}">
                <a16:creationId xmlns:a16="http://schemas.microsoft.com/office/drawing/2014/main" id="{5BFEE246-0062-4065-B0F9-DB3D3B11C052}"/>
              </a:ext>
            </a:extLst>
          </p:cNvPr>
          <p:cNvSpPr/>
          <p:nvPr/>
        </p:nvSpPr>
        <p:spPr bwMode="auto">
          <a:xfrm>
            <a:off x="1946246" y="3179428"/>
            <a:ext cx="302004" cy="310392"/>
          </a:xfrm>
          <a:prstGeom prst="ellipse">
            <a:avLst/>
          </a:prstGeom>
          <a:noFill/>
          <a:ln w="254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Tree>
    <p:extLst>
      <p:ext uri="{BB962C8B-B14F-4D97-AF65-F5344CB8AC3E}">
        <p14:creationId xmlns:p14="http://schemas.microsoft.com/office/powerpoint/2010/main" val="2528981775"/>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FB637-5837-4A84-8604-4B63DEEA880D}"/>
              </a:ext>
            </a:extLst>
          </p:cNvPr>
          <p:cNvSpPr>
            <a:spLocks noGrp="1"/>
          </p:cNvSpPr>
          <p:nvPr>
            <p:ph type="title"/>
          </p:nvPr>
        </p:nvSpPr>
        <p:spPr/>
        <p:txBody>
          <a:bodyPr/>
          <a:lstStyle/>
          <a:p>
            <a:r>
              <a:rPr lang="en-US" dirty="0"/>
              <a:t>Stack-up and Routing Sanity Checks</a:t>
            </a:r>
          </a:p>
        </p:txBody>
      </p:sp>
      <p:sp>
        <p:nvSpPr>
          <p:cNvPr id="3" name="Content Placeholder 2">
            <a:extLst>
              <a:ext uri="{FF2B5EF4-FFF2-40B4-BE49-F238E27FC236}">
                <a16:creationId xmlns:a16="http://schemas.microsoft.com/office/drawing/2014/main" id="{F2411C59-9785-4C19-ACEA-CA66F3C5AF51}"/>
              </a:ext>
            </a:extLst>
          </p:cNvPr>
          <p:cNvSpPr>
            <a:spLocks noGrp="1"/>
          </p:cNvSpPr>
          <p:nvPr>
            <p:ph idx="1"/>
          </p:nvPr>
        </p:nvSpPr>
        <p:spPr>
          <a:xfrm>
            <a:off x="723900" y="922789"/>
            <a:ext cx="7772400" cy="515195"/>
          </a:xfrm>
        </p:spPr>
        <p:txBody>
          <a:bodyPr/>
          <a:lstStyle/>
          <a:p>
            <a:r>
              <a:rPr lang="en-US" sz="2000" dirty="0"/>
              <a:t>12” 4mil wide trace Meg6  Df = 0.004 on Route Layer 3 is &lt; 9db</a:t>
            </a:r>
          </a:p>
        </p:txBody>
      </p:sp>
      <p:sp>
        <p:nvSpPr>
          <p:cNvPr id="4" name="Slide Number Placeholder 3">
            <a:extLst>
              <a:ext uri="{FF2B5EF4-FFF2-40B4-BE49-F238E27FC236}">
                <a16:creationId xmlns:a16="http://schemas.microsoft.com/office/drawing/2014/main" id="{E9B437DA-F791-49C3-961F-28914C76EE3A}"/>
              </a:ext>
            </a:extLst>
          </p:cNvPr>
          <p:cNvSpPr>
            <a:spLocks noGrp="1"/>
          </p:cNvSpPr>
          <p:nvPr>
            <p:ph type="sldNum" sz="quarter" idx="10"/>
          </p:nvPr>
        </p:nvSpPr>
        <p:spPr/>
        <p:txBody>
          <a:bodyPr/>
          <a:lstStyle/>
          <a:p>
            <a:pPr>
              <a:defRPr/>
            </a:pPr>
            <a:fld id="{714D1B9A-C289-4C0D-97F1-45416F7772A7}" type="slidenum">
              <a:rPr lang="en-US" smtClean="0"/>
              <a:pPr>
                <a:defRPr/>
              </a:pPr>
              <a:t>97</a:t>
            </a:fld>
            <a:endParaRPr lang="en-US"/>
          </a:p>
        </p:txBody>
      </p:sp>
      <p:sp>
        <p:nvSpPr>
          <p:cNvPr id="9" name="Oval 8">
            <a:extLst>
              <a:ext uri="{FF2B5EF4-FFF2-40B4-BE49-F238E27FC236}">
                <a16:creationId xmlns:a16="http://schemas.microsoft.com/office/drawing/2014/main" id="{120888E1-BEBD-4552-814C-D4EABC3D074D}"/>
              </a:ext>
            </a:extLst>
          </p:cNvPr>
          <p:cNvSpPr/>
          <p:nvPr/>
        </p:nvSpPr>
        <p:spPr bwMode="auto">
          <a:xfrm>
            <a:off x="3103927" y="2751589"/>
            <a:ext cx="335559" cy="352338"/>
          </a:xfrm>
          <a:prstGeom prst="ellipse">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7" name="Picture 6">
            <a:extLst>
              <a:ext uri="{FF2B5EF4-FFF2-40B4-BE49-F238E27FC236}">
                <a16:creationId xmlns:a16="http://schemas.microsoft.com/office/drawing/2014/main" id="{B0A8B623-498C-422F-83CE-DA167AEBBF43}"/>
              </a:ext>
            </a:extLst>
          </p:cNvPr>
          <p:cNvPicPr>
            <a:picLocks noChangeAspect="1"/>
          </p:cNvPicPr>
          <p:nvPr/>
        </p:nvPicPr>
        <p:blipFill>
          <a:blip r:embed="rId2"/>
          <a:stretch>
            <a:fillRect/>
          </a:stretch>
        </p:blipFill>
        <p:spPr>
          <a:xfrm>
            <a:off x="4082917" y="2004969"/>
            <a:ext cx="5061083" cy="4050154"/>
          </a:xfrm>
          <a:prstGeom prst="rect">
            <a:avLst/>
          </a:prstGeom>
        </p:spPr>
      </p:pic>
      <p:pic>
        <p:nvPicPr>
          <p:cNvPr id="13" name="Picture 12">
            <a:extLst>
              <a:ext uri="{FF2B5EF4-FFF2-40B4-BE49-F238E27FC236}">
                <a16:creationId xmlns:a16="http://schemas.microsoft.com/office/drawing/2014/main" id="{772B28F6-427E-425E-9BBB-CDF3F8E1D00D}"/>
              </a:ext>
            </a:extLst>
          </p:cNvPr>
          <p:cNvPicPr>
            <a:picLocks noChangeAspect="1"/>
          </p:cNvPicPr>
          <p:nvPr/>
        </p:nvPicPr>
        <p:blipFill>
          <a:blip r:embed="rId3"/>
          <a:stretch>
            <a:fillRect/>
          </a:stretch>
        </p:blipFill>
        <p:spPr>
          <a:xfrm>
            <a:off x="225774" y="2004969"/>
            <a:ext cx="3857143" cy="3695238"/>
          </a:xfrm>
          <a:prstGeom prst="rect">
            <a:avLst/>
          </a:prstGeom>
        </p:spPr>
      </p:pic>
    </p:spTree>
    <p:extLst>
      <p:ext uri="{BB962C8B-B14F-4D97-AF65-F5344CB8AC3E}">
        <p14:creationId xmlns:p14="http://schemas.microsoft.com/office/powerpoint/2010/main" val="3875994266"/>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FB637-5837-4A84-8604-4B63DEEA880D}"/>
              </a:ext>
            </a:extLst>
          </p:cNvPr>
          <p:cNvSpPr>
            <a:spLocks noGrp="1"/>
          </p:cNvSpPr>
          <p:nvPr>
            <p:ph type="title"/>
          </p:nvPr>
        </p:nvSpPr>
        <p:spPr/>
        <p:txBody>
          <a:bodyPr/>
          <a:lstStyle/>
          <a:p>
            <a:r>
              <a:rPr lang="en-US" dirty="0"/>
              <a:t>Stack-up and Routing Sanity Checks</a:t>
            </a:r>
          </a:p>
        </p:txBody>
      </p:sp>
      <p:sp>
        <p:nvSpPr>
          <p:cNvPr id="3" name="Content Placeholder 2">
            <a:extLst>
              <a:ext uri="{FF2B5EF4-FFF2-40B4-BE49-F238E27FC236}">
                <a16:creationId xmlns:a16="http://schemas.microsoft.com/office/drawing/2014/main" id="{F2411C59-9785-4C19-ACEA-CA66F3C5AF51}"/>
              </a:ext>
            </a:extLst>
          </p:cNvPr>
          <p:cNvSpPr>
            <a:spLocks noGrp="1"/>
          </p:cNvSpPr>
          <p:nvPr>
            <p:ph idx="1"/>
          </p:nvPr>
        </p:nvSpPr>
        <p:spPr>
          <a:xfrm>
            <a:off x="394283" y="922789"/>
            <a:ext cx="8102017" cy="515195"/>
          </a:xfrm>
        </p:spPr>
        <p:txBody>
          <a:bodyPr/>
          <a:lstStyle/>
          <a:p>
            <a:r>
              <a:rPr lang="en-US" sz="2000" b="0" dirty="0"/>
              <a:t>12” 7mil trace 20mil space Meg6  Df = 0.004 on Route Layer 3 is &lt; 7db</a:t>
            </a:r>
          </a:p>
        </p:txBody>
      </p:sp>
      <p:sp>
        <p:nvSpPr>
          <p:cNvPr id="4" name="Slide Number Placeholder 3">
            <a:extLst>
              <a:ext uri="{FF2B5EF4-FFF2-40B4-BE49-F238E27FC236}">
                <a16:creationId xmlns:a16="http://schemas.microsoft.com/office/drawing/2014/main" id="{E9B437DA-F791-49C3-961F-28914C76EE3A}"/>
              </a:ext>
            </a:extLst>
          </p:cNvPr>
          <p:cNvSpPr>
            <a:spLocks noGrp="1"/>
          </p:cNvSpPr>
          <p:nvPr>
            <p:ph type="sldNum" sz="quarter" idx="10"/>
          </p:nvPr>
        </p:nvSpPr>
        <p:spPr/>
        <p:txBody>
          <a:bodyPr/>
          <a:lstStyle/>
          <a:p>
            <a:pPr>
              <a:defRPr/>
            </a:pPr>
            <a:fld id="{714D1B9A-C289-4C0D-97F1-45416F7772A7}" type="slidenum">
              <a:rPr lang="en-US" smtClean="0"/>
              <a:pPr>
                <a:defRPr/>
              </a:pPr>
              <a:t>98</a:t>
            </a:fld>
            <a:endParaRPr lang="en-US"/>
          </a:p>
        </p:txBody>
      </p:sp>
      <p:pic>
        <p:nvPicPr>
          <p:cNvPr id="6" name="Picture 5">
            <a:extLst>
              <a:ext uri="{FF2B5EF4-FFF2-40B4-BE49-F238E27FC236}">
                <a16:creationId xmlns:a16="http://schemas.microsoft.com/office/drawing/2014/main" id="{D681591C-F006-4E3A-B1E3-B05FC885314F}"/>
              </a:ext>
            </a:extLst>
          </p:cNvPr>
          <p:cNvPicPr>
            <a:picLocks noChangeAspect="1"/>
          </p:cNvPicPr>
          <p:nvPr/>
        </p:nvPicPr>
        <p:blipFill rotWithShape="1">
          <a:blip r:embed="rId2"/>
          <a:srcRect t="6678"/>
          <a:stretch/>
        </p:blipFill>
        <p:spPr>
          <a:xfrm>
            <a:off x="4127383" y="1765126"/>
            <a:ext cx="5016617" cy="4279171"/>
          </a:xfrm>
          <a:prstGeom prst="rect">
            <a:avLst/>
          </a:prstGeom>
        </p:spPr>
      </p:pic>
      <p:sp>
        <p:nvSpPr>
          <p:cNvPr id="9" name="Oval 8">
            <a:extLst>
              <a:ext uri="{FF2B5EF4-FFF2-40B4-BE49-F238E27FC236}">
                <a16:creationId xmlns:a16="http://schemas.microsoft.com/office/drawing/2014/main" id="{120888E1-BEBD-4552-814C-D4EABC3D074D}"/>
              </a:ext>
            </a:extLst>
          </p:cNvPr>
          <p:cNvSpPr/>
          <p:nvPr/>
        </p:nvSpPr>
        <p:spPr bwMode="auto">
          <a:xfrm>
            <a:off x="3103927" y="2751589"/>
            <a:ext cx="335559" cy="352338"/>
          </a:xfrm>
          <a:prstGeom prst="ellipse">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7" name="Picture 6">
            <a:extLst>
              <a:ext uri="{FF2B5EF4-FFF2-40B4-BE49-F238E27FC236}">
                <a16:creationId xmlns:a16="http://schemas.microsoft.com/office/drawing/2014/main" id="{FE8AD248-975B-4B13-AE49-78AECD5AA003}"/>
              </a:ext>
            </a:extLst>
          </p:cNvPr>
          <p:cNvPicPr>
            <a:picLocks noChangeAspect="1"/>
          </p:cNvPicPr>
          <p:nvPr/>
        </p:nvPicPr>
        <p:blipFill>
          <a:blip r:embed="rId3"/>
          <a:stretch>
            <a:fillRect/>
          </a:stretch>
        </p:blipFill>
        <p:spPr>
          <a:xfrm>
            <a:off x="-1" y="1996581"/>
            <a:ext cx="4142337" cy="4183864"/>
          </a:xfrm>
          <a:prstGeom prst="rect">
            <a:avLst/>
          </a:prstGeom>
        </p:spPr>
      </p:pic>
      <p:sp>
        <p:nvSpPr>
          <p:cNvPr id="11" name="Oval 10">
            <a:extLst>
              <a:ext uri="{FF2B5EF4-FFF2-40B4-BE49-F238E27FC236}">
                <a16:creationId xmlns:a16="http://schemas.microsoft.com/office/drawing/2014/main" id="{18E3FCC9-4226-45D6-B11F-64288044025D}"/>
              </a:ext>
            </a:extLst>
          </p:cNvPr>
          <p:cNvSpPr/>
          <p:nvPr/>
        </p:nvSpPr>
        <p:spPr bwMode="auto">
          <a:xfrm>
            <a:off x="1375795" y="3103927"/>
            <a:ext cx="402672" cy="402672"/>
          </a:xfrm>
          <a:prstGeom prst="ellipse">
            <a:avLst/>
          </a:prstGeom>
          <a:noFill/>
          <a:ln w="222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Tree>
    <p:extLst>
      <p:ext uri="{BB962C8B-B14F-4D97-AF65-F5344CB8AC3E}">
        <p14:creationId xmlns:p14="http://schemas.microsoft.com/office/powerpoint/2010/main" val="3675697585"/>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1DBAE-681C-43AF-9968-FD6EAD4E9603}"/>
              </a:ext>
            </a:extLst>
          </p:cNvPr>
          <p:cNvSpPr>
            <a:spLocks noGrp="1"/>
          </p:cNvSpPr>
          <p:nvPr>
            <p:ph type="title"/>
          </p:nvPr>
        </p:nvSpPr>
        <p:spPr>
          <a:xfrm>
            <a:off x="228600" y="152400"/>
            <a:ext cx="8763000" cy="463061"/>
          </a:xfrm>
        </p:spPr>
        <p:txBody>
          <a:bodyPr/>
          <a:lstStyle/>
          <a:p>
            <a:r>
              <a:rPr lang="en-US" dirty="0"/>
              <a:t>Via Sanity check</a:t>
            </a:r>
          </a:p>
        </p:txBody>
      </p:sp>
      <p:sp>
        <p:nvSpPr>
          <p:cNvPr id="3" name="Content Placeholder 2">
            <a:extLst>
              <a:ext uri="{FF2B5EF4-FFF2-40B4-BE49-F238E27FC236}">
                <a16:creationId xmlns:a16="http://schemas.microsoft.com/office/drawing/2014/main" id="{857F3F9C-51CF-45DD-A15A-EAC7CA1ED918}"/>
              </a:ext>
            </a:extLst>
          </p:cNvPr>
          <p:cNvSpPr>
            <a:spLocks noGrp="1"/>
          </p:cNvSpPr>
          <p:nvPr>
            <p:ph idx="1"/>
          </p:nvPr>
        </p:nvSpPr>
        <p:spPr>
          <a:xfrm>
            <a:off x="1394574" y="724948"/>
            <a:ext cx="6807856" cy="624980"/>
          </a:xfrm>
        </p:spPr>
        <p:txBody>
          <a:bodyPr/>
          <a:lstStyle/>
          <a:p>
            <a:r>
              <a:rPr lang="en-US" sz="2000" b="0" dirty="0"/>
              <a:t>Winning Top-Route3 via, 0.6db Loss &amp; &lt; -18db Return Loss</a:t>
            </a:r>
          </a:p>
        </p:txBody>
      </p:sp>
      <p:sp>
        <p:nvSpPr>
          <p:cNvPr id="4" name="Slide Number Placeholder 3">
            <a:extLst>
              <a:ext uri="{FF2B5EF4-FFF2-40B4-BE49-F238E27FC236}">
                <a16:creationId xmlns:a16="http://schemas.microsoft.com/office/drawing/2014/main" id="{0661D6B6-7762-4251-A6CB-2C7632552DFB}"/>
              </a:ext>
            </a:extLst>
          </p:cNvPr>
          <p:cNvSpPr>
            <a:spLocks noGrp="1"/>
          </p:cNvSpPr>
          <p:nvPr>
            <p:ph type="sldNum" sz="quarter" idx="10"/>
          </p:nvPr>
        </p:nvSpPr>
        <p:spPr/>
        <p:txBody>
          <a:bodyPr/>
          <a:lstStyle/>
          <a:p>
            <a:pPr>
              <a:defRPr/>
            </a:pPr>
            <a:fld id="{714D1B9A-C289-4C0D-97F1-45416F7772A7}" type="slidenum">
              <a:rPr lang="en-US" smtClean="0"/>
              <a:pPr>
                <a:defRPr/>
              </a:pPr>
              <a:t>99</a:t>
            </a:fld>
            <a:endParaRPr lang="en-US"/>
          </a:p>
        </p:txBody>
      </p:sp>
      <p:sp>
        <p:nvSpPr>
          <p:cNvPr id="9" name="Oval 8">
            <a:extLst>
              <a:ext uri="{FF2B5EF4-FFF2-40B4-BE49-F238E27FC236}">
                <a16:creationId xmlns:a16="http://schemas.microsoft.com/office/drawing/2014/main" id="{4CFA97F8-6E2D-44E5-9C4B-6AC6E7767FB0}"/>
              </a:ext>
            </a:extLst>
          </p:cNvPr>
          <p:cNvSpPr/>
          <p:nvPr/>
        </p:nvSpPr>
        <p:spPr bwMode="auto">
          <a:xfrm>
            <a:off x="5051571" y="1349928"/>
            <a:ext cx="234891" cy="201336"/>
          </a:xfrm>
          <a:prstGeom prst="ellipse">
            <a:avLst/>
          </a:prstGeom>
          <a:noFill/>
          <a:ln w="222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0" name="Oval 9">
            <a:extLst>
              <a:ext uri="{FF2B5EF4-FFF2-40B4-BE49-F238E27FC236}">
                <a16:creationId xmlns:a16="http://schemas.microsoft.com/office/drawing/2014/main" id="{F6CC2CE2-04CD-4AB7-9F45-18C89C399302}"/>
              </a:ext>
            </a:extLst>
          </p:cNvPr>
          <p:cNvSpPr/>
          <p:nvPr/>
        </p:nvSpPr>
        <p:spPr bwMode="auto">
          <a:xfrm>
            <a:off x="5169017" y="2509706"/>
            <a:ext cx="234891" cy="201336"/>
          </a:xfrm>
          <a:prstGeom prst="ellipse">
            <a:avLst/>
          </a:prstGeom>
          <a:noFill/>
          <a:ln w="222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pic>
        <p:nvPicPr>
          <p:cNvPr id="14" name="Picture 13">
            <a:extLst>
              <a:ext uri="{FF2B5EF4-FFF2-40B4-BE49-F238E27FC236}">
                <a16:creationId xmlns:a16="http://schemas.microsoft.com/office/drawing/2014/main" id="{67CCD599-522D-450F-B8BE-F87EF430640C}"/>
              </a:ext>
            </a:extLst>
          </p:cNvPr>
          <p:cNvPicPr>
            <a:picLocks noChangeAspect="1"/>
          </p:cNvPicPr>
          <p:nvPr/>
        </p:nvPicPr>
        <p:blipFill>
          <a:blip r:embed="rId2"/>
          <a:stretch>
            <a:fillRect/>
          </a:stretch>
        </p:blipFill>
        <p:spPr>
          <a:xfrm>
            <a:off x="1065402" y="1104481"/>
            <a:ext cx="6995923" cy="5028571"/>
          </a:xfrm>
          <a:prstGeom prst="rect">
            <a:avLst/>
          </a:prstGeom>
        </p:spPr>
      </p:pic>
      <p:sp>
        <p:nvSpPr>
          <p:cNvPr id="15" name="Rectangle 14">
            <a:extLst>
              <a:ext uri="{FF2B5EF4-FFF2-40B4-BE49-F238E27FC236}">
                <a16:creationId xmlns:a16="http://schemas.microsoft.com/office/drawing/2014/main" id="{E4F7040A-FCFE-4D89-BDCC-29F5ECCF0099}"/>
              </a:ext>
            </a:extLst>
          </p:cNvPr>
          <p:cNvSpPr/>
          <p:nvPr/>
        </p:nvSpPr>
        <p:spPr bwMode="auto">
          <a:xfrm>
            <a:off x="5511567" y="1191237"/>
            <a:ext cx="159391" cy="4465565"/>
          </a:xfrm>
          <a:prstGeom prst="rect">
            <a:avLst/>
          </a:prstGeom>
          <a:noFill/>
          <a:ln w="158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1"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Tree>
    <p:extLst>
      <p:ext uri="{BB962C8B-B14F-4D97-AF65-F5344CB8AC3E}">
        <p14:creationId xmlns:p14="http://schemas.microsoft.com/office/powerpoint/2010/main" val="1998418378"/>
      </p:ext>
    </p:extLst>
  </p:cSld>
  <p:clrMapOvr>
    <a:masterClrMapping/>
  </p:clrMapOvr>
  <p:transition/>
</p:sld>
</file>

<file path=ppt/theme/theme1.xml><?xml version="1.0" encoding="utf-8"?>
<a:theme xmlns:a="http://schemas.openxmlformats.org/drawingml/2006/main" name="Blank Presentation">
  <a:themeElements>
    <a:clrScheme name="">
      <a:dk1>
        <a:srgbClr val="000000"/>
      </a:dk1>
      <a:lt1>
        <a:srgbClr val="FFFFFF"/>
      </a:lt1>
      <a:dk2>
        <a:srgbClr val="0000CC"/>
      </a:dk2>
      <a:lt2>
        <a:srgbClr val="808080"/>
      </a:lt2>
      <a:accent1>
        <a:srgbClr val="3399FF"/>
      </a:accent1>
      <a:accent2>
        <a:srgbClr val="9933FF"/>
      </a:accent2>
      <a:accent3>
        <a:srgbClr val="FFFFFF"/>
      </a:accent3>
      <a:accent4>
        <a:srgbClr val="000000"/>
      </a:accent4>
      <a:accent5>
        <a:srgbClr val="ADCAFF"/>
      </a:accent5>
      <a:accent6>
        <a:srgbClr val="8A2DE7"/>
      </a:accent6>
      <a:hlink>
        <a:srgbClr val="00FF99"/>
      </a:hlink>
      <a:folHlink>
        <a:srgbClr val="FFFF00"/>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000000"/>
        </a:dk1>
        <a:lt1>
          <a:srgbClr val="FFFFFF"/>
        </a:lt1>
        <a:dk2>
          <a:srgbClr val="A20033"/>
        </a:dk2>
        <a:lt2>
          <a:srgbClr val="808080"/>
        </a:lt2>
        <a:accent1>
          <a:srgbClr val="FFCC00"/>
        </a:accent1>
        <a:accent2>
          <a:srgbClr val="0000FF"/>
        </a:accent2>
        <a:accent3>
          <a:srgbClr val="FFFFFF"/>
        </a:accent3>
        <a:accent4>
          <a:srgbClr val="000000"/>
        </a:accent4>
        <a:accent5>
          <a:srgbClr val="FFE2AA"/>
        </a:accent5>
        <a:accent6>
          <a:srgbClr val="0000E7"/>
        </a:accent6>
        <a:hlink>
          <a:srgbClr val="A20033"/>
        </a:hlink>
        <a:folHlink>
          <a:srgbClr val="B2B2B2"/>
        </a:folHlink>
      </a:clrScheme>
      <a:clrMap bg1="lt1" tx1="dk1" bg2="lt2" tx2="dk2" accent1="accent1" accent2="accent2" accent3="accent3" accent4="accent4" accent5="accent5" accent6="accent6" hlink="hlink" folHlink="folHlink"/>
    </a:extraClrScheme>
    <a:extraClrScheme>
      <a:clrScheme name="Blank Presentation 9">
        <a:dk1>
          <a:srgbClr val="000000"/>
        </a:dk1>
        <a:lt1>
          <a:srgbClr val="FFFFFF"/>
        </a:lt1>
        <a:dk2>
          <a:srgbClr val="A20033"/>
        </a:dk2>
        <a:lt2>
          <a:srgbClr val="808080"/>
        </a:lt2>
        <a:accent1>
          <a:srgbClr val="3399FF"/>
        </a:accent1>
        <a:accent2>
          <a:srgbClr val="9933FF"/>
        </a:accent2>
        <a:accent3>
          <a:srgbClr val="FFFFFF"/>
        </a:accent3>
        <a:accent4>
          <a:srgbClr val="000000"/>
        </a:accent4>
        <a:accent5>
          <a:srgbClr val="ADCAFF"/>
        </a:accent5>
        <a:accent6>
          <a:srgbClr val="8A2DE7"/>
        </a:accent6>
        <a:hlink>
          <a:srgbClr val="00FF99"/>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232589</TotalTime>
  <Words>6588</Words>
  <Application>Microsoft Office PowerPoint</Application>
  <PresentationFormat>On-screen Show (4:3)</PresentationFormat>
  <Paragraphs>1472</Paragraphs>
  <Slides>139</Slides>
  <Notes>5</Notes>
  <HiddenSlides>13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139</vt:i4>
      </vt:variant>
    </vt:vector>
  </HeadingPairs>
  <TitlesOfParts>
    <vt:vector size="145" baseType="lpstr">
      <vt:lpstr>Arial</vt:lpstr>
      <vt:lpstr>Arial Black</vt:lpstr>
      <vt:lpstr>Calibri</vt:lpstr>
      <vt:lpstr>Times New Roman</vt:lpstr>
      <vt:lpstr>Wingdings</vt:lpstr>
      <vt:lpstr>Blank Presentation</vt:lpstr>
      <vt:lpstr>SERDES DC to Daylight  8/9/2024</vt:lpstr>
      <vt:lpstr>Agenda</vt:lpstr>
      <vt:lpstr>EM Field Theory .. ie Maxwell’s Equations</vt:lpstr>
      <vt:lpstr>Transmission Line Behavior  Signal Current &amp; Return Current</vt:lpstr>
      <vt:lpstr>SERDES</vt:lpstr>
      <vt:lpstr>Differential Impedance VS Single Ended Impedance</vt:lpstr>
      <vt:lpstr>Transmitter</vt:lpstr>
      <vt:lpstr>Receiver</vt:lpstr>
      <vt:lpstr>Loss Margin</vt:lpstr>
      <vt:lpstr>Engineering cost vs Manufacturing cost</vt:lpstr>
      <vt:lpstr>Validation Methods</vt:lpstr>
      <vt:lpstr>Design and Manufacturing Safety Margin</vt:lpstr>
      <vt:lpstr>Agenda</vt:lpstr>
      <vt:lpstr>Trace Loss</vt:lpstr>
      <vt:lpstr>Trace Loss vs Board Space</vt:lpstr>
      <vt:lpstr>Trace Loss Meg 6 vs FR4</vt:lpstr>
      <vt:lpstr>Demo  Hyperlynx Stack-up Editor or  Z-Planner</vt:lpstr>
      <vt:lpstr>Agenda</vt:lpstr>
      <vt:lpstr>Equalization</vt:lpstr>
      <vt:lpstr>Simple TX line VS EQ</vt:lpstr>
      <vt:lpstr>Same Channel without discontinuity</vt:lpstr>
      <vt:lpstr>Agenda</vt:lpstr>
      <vt:lpstr>Skew</vt:lpstr>
      <vt:lpstr>SKEW</vt:lpstr>
      <vt:lpstr>SKEW</vt:lpstr>
      <vt:lpstr>Agenda</vt:lpstr>
      <vt:lpstr>Jitter</vt:lpstr>
      <vt:lpstr>Jitter</vt:lpstr>
      <vt:lpstr>Jitter</vt:lpstr>
      <vt:lpstr>Jitter</vt:lpstr>
      <vt:lpstr>Agenda</vt:lpstr>
      <vt:lpstr>CrossTalk</vt:lpstr>
      <vt:lpstr>CrossTalk</vt:lpstr>
      <vt:lpstr>CrossTalk</vt:lpstr>
      <vt:lpstr>Agenda</vt:lpstr>
      <vt:lpstr>Connector.s4p</vt:lpstr>
      <vt:lpstr>Connectors</vt:lpstr>
      <vt:lpstr>Samtec 48 pin board to board connector</vt:lpstr>
      <vt:lpstr>SAMTEC AMxD  GGSS</vt:lpstr>
      <vt:lpstr>SAMTEC AMxD  GSSG</vt:lpstr>
      <vt:lpstr>Samtec GSSD</vt:lpstr>
      <vt:lpstr>PowerPoint Presentation</vt:lpstr>
      <vt:lpstr>PowerPoint Presentation</vt:lpstr>
      <vt:lpstr>TFox Dog Patch Flats method if no connector manufacturer data available</vt:lpstr>
      <vt:lpstr>PowerPoint Presentation</vt:lpstr>
      <vt:lpstr>PowerPoint Presentation</vt:lpstr>
      <vt:lpstr>Connector 100 mil x 100mil x 2 stitch V199_19.sp4</vt:lpstr>
      <vt:lpstr>Small close</vt:lpstr>
      <vt:lpstr>100 Space</vt:lpstr>
      <vt:lpstr>25mil</vt:lpstr>
      <vt:lpstr>                                                       25mil</vt:lpstr>
      <vt:lpstr>25mil</vt:lpstr>
      <vt:lpstr>50 Space</vt:lpstr>
      <vt:lpstr>Agenda</vt:lpstr>
      <vt:lpstr>Blocking Capacitors based on footprint @ 26 Gbps</vt:lpstr>
      <vt:lpstr>Blocking Capacitors footprint Capacitance issue 30Gbps</vt:lpstr>
      <vt:lpstr>Blocking Capacitors footprint Capacitance issue 34Gbps</vt:lpstr>
      <vt:lpstr>Blocking Capacitors footprint Capacitance issue 56B/s, Reduced Length 4” to reduce loss</vt:lpstr>
      <vt:lpstr>Blocking Capacitors</vt:lpstr>
      <vt:lpstr>Blocking Capacitors</vt:lpstr>
      <vt:lpstr>Blocking Capacitors</vt:lpstr>
      <vt:lpstr>Agenda</vt:lpstr>
      <vt:lpstr>Viva la Vias</vt:lpstr>
      <vt:lpstr>Perfect VIA</vt:lpstr>
      <vt:lpstr>OK VIA</vt:lpstr>
      <vt:lpstr>Top to Bottom VIA</vt:lpstr>
      <vt:lpstr>L3 to L12 VIA</vt:lpstr>
      <vt:lpstr>Drill Spacing Comparison</vt:lpstr>
      <vt:lpstr>More on Vias</vt:lpstr>
      <vt:lpstr>More on Vias</vt:lpstr>
      <vt:lpstr>More onVias</vt:lpstr>
      <vt:lpstr>Via V1_09</vt:lpstr>
      <vt:lpstr>Via V1_09  0.4db IL -20db RL</vt:lpstr>
      <vt:lpstr>V1-10 30mil space</vt:lpstr>
      <vt:lpstr>V1-10 30mil space</vt:lpstr>
      <vt:lpstr>Viva la Vias</vt:lpstr>
      <vt:lpstr>Via Lab</vt:lpstr>
      <vt:lpstr>PowerPoint Presentation</vt:lpstr>
      <vt:lpstr>Agenda</vt:lpstr>
      <vt:lpstr>NRZ vs PAM-4</vt:lpstr>
      <vt:lpstr>Agenda</vt:lpstr>
      <vt:lpstr>The Challenge</vt:lpstr>
      <vt:lpstr>The Challenge</vt:lpstr>
      <vt:lpstr>The Challenge</vt:lpstr>
      <vt:lpstr>The Challenge</vt:lpstr>
      <vt:lpstr>The Challenge</vt:lpstr>
      <vt:lpstr>The Challenge</vt:lpstr>
      <vt:lpstr>The Challenge</vt:lpstr>
      <vt:lpstr>The Challenge</vt:lpstr>
      <vt:lpstr>The Challenge</vt:lpstr>
      <vt:lpstr>The Challenge</vt:lpstr>
      <vt:lpstr>The Challenge</vt:lpstr>
      <vt:lpstr>The Challenge</vt:lpstr>
      <vt:lpstr>Agenda</vt:lpstr>
      <vt:lpstr>Addendum to Challenge</vt:lpstr>
      <vt:lpstr>Stack-up and Routing Sanity Checks</vt:lpstr>
      <vt:lpstr>Stack-up and Routing Sanity Checks</vt:lpstr>
      <vt:lpstr>Stack-up and Routing Sanity Checks</vt:lpstr>
      <vt:lpstr>Via Sanity check</vt:lpstr>
      <vt:lpstr>Via Sanity check</vt:lpstr>
      <vt:lpstr>Via Sanity check</vt:lpstr>
      <vt:lpstr>Connector</vt:lpstr>
      <vt:lpstr>PowerPoint Presentation</vt:lpstr>
      <vt:lpstr>Agenda</vt:lpstr>
      <vt:lpstr>SERDES DC to Daylight Process 8/9/2024</vt:lpstr>
      <vt:lpstr>SERDES Design Process</vt:lpstr>
      <vt:lpstr>SERDES Design Process</vt:lpstr>
      <vt:lpstr>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SERDES Design Process</vt:lpstr>
      <vt:lpstr>Pre-Layout Analysis and Design   </vt:lpstr>
      <vt:lpstr>Layout Phase</vt:lpstr>
      <vt:lpstr>Post Layout / Pre Fabrication Phase</vt:lpstr>
      <vt:lpstr>Post-Fabrication Design Review</vt:lpstr>
      <vt:lpstr>How much analysis is necessary before fabricating  a prototype?</vt:lpstr>
      <vt:lpstr>How much analysis is necessary before building  a prototype?</vt:lpstr>
      <vt:lpstr>When is it Good enough to ship?</vt:lpstr>
      <vt:lpstr>SERDES DC to Daylight End Process 8/11/2024</vt:lpstr>
      <vt:lpstr>Agenda</vt:lpstr>
      <vt:lpstr>COM / JCOM </vt:lpstr>
      <vt:lpstr>COM / JCOM </vt:lpstr>
      <vt:lpstr>COM / JCOM </vt:lpstr>
      <vt:lpstr>COM / JCOM </vt:lpstr>
      <vt:lpstr>COM / JCOM </vt:lpstr>
      <vt:lpstr>Dip at 1.97 nS is connector next 2 are vias, last one is capacitor</vt:lpstr>
      <vt:lpstr>Agenda</vt:lpstr>
      <vt:lpstr>Design Rule Check tool</vt:lpstr>
      <vt:lpstr>Agenda</vt:lpstr>
    </vt:vector>
  </TitlesOfParts>
  <Company>Terry Fox &amp; Associates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Terry Fox</dc:creator>
  <cp:lastModifiedBy>Terry Fox</cp:lastModifiedBy>
  <cp:revision>1063</cp:revision>
  <cp:lastPrinted>2001-01-30T21:17:45Z</cp:lastPrinted>
  <dcterms:created xsi:type="dcterms:W3CDTF">2000-03-03T00:05:07Z</dcterms:created>
  <dcterms:modified xsi:type="dcterms:W3CDTF">2024-08-12T00:16:59Z</dcterms:modified>
</cp:coreProperties>
</file>